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sldIdLst>
    <p:sldId id="266" r:id="rId2"/>
    <p:sldId id="267" r:id="rId3"/>
    <p:sldId id="271" r:id="rId4"/>
    <p:sldId id="264" r:id="rId5"/>
    <p:sldId id="257" r:id="rId6"/>
    <p:sldId id="258" r:id="rId7"/>
    <p:sldId id="259" r:id="rId8"/>
    <p:sldId id="261" r:id="rId9"/>
    <p:sldId id="270" r:id="rId10"/>
    <p:sldId id="262" r:id="rId11"/>
    <p:sldId id="263" r:id="rId12"/>
    <p:sldId id="268" r:id="rId13"/>
    <p:sldId id="269" r:id="rId14"/>
    <p:sldId id="272" r:id="rId15"/>
    <p:sldId id="273" r:id="rId16"/>
    <p:sldId id="256" r:id="rId17"/>
    <p:sldId id="274" r:id="rId18"/>
    <p:sldId id="280"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5" r:id="rId57"/>
    <p:sldId id="313" r:id="rId58"/>
    <p:sldId id="314"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B4894C-D600-4015-96D7-E9565FDBB593}" v="14" dt="2023-04-04T08:43:40.3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620" autoAdjust="0"/>
  </p:normalViewPr>
  <p:slideViewPr>
    <p:cSldViewPr snapToGrid="0">
      <p:cViewPr varScale="1">
        <p:scale>
          <a:sx n="79" d="100"/>
          <a:sy n="79" d="100"/>
        </p:scale>
        <p:origin x="60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95" Type="http://schemas.openxmlformats.org/officeDocument/2006/relationships/customXml" Target="../customXml/item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9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95FF89-641D-41A1-BA06-7AF2790E0926}" type="datetimeFigureOut">
              <a:rPr lang="en-GB" smtClean="0"/>
              <a:t>04/04/2023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CE2CAA-D215-48C2-9865-49B83B2338FF}" type="slidenum">
              <a:rPr lang="en-GB" smtClean="0"/>
              <a:t>‹#›</a:t>
            </a:fld>
            <a:endParaRPr lang="en-GB"/>
          </a:p>
        </p:txBody>
      </p:sp>
    </p:spTree>
    <p:extLst>
      <p:ext uri="{BB962C8B-B14F-4D97-AF65-F5344CB8AC3E}">
        <p14:creationId xmlns:p14="http://schemas.microsoft.com/office/powerpoint/2010/main" val="4161134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ww.npg.org.uk/collections/search/portrait/mw00867/Isambard-Kingdom-Brunel?search=ap&amp;firstRun=true&amp;title=&amp;npgno=P112&amp;eDate=&amp;lDate=&amp;medium=&amp;portraitplace=&amp;searchCatalogue=&amp;submitSearchTerm=Search&amp;rNo=0" TargetMode="External"/><Relationship Id="rId4" Type="http://schemas.openxmlformats.org/officeDocument/2006/relationships/hyperlink" Target="https://www.npg.org.uk/collections/search/portrait/mw86361/Sarah-Forbes-Bonetta-Sarah-Davies?search=ap&amp;firstRun=true&amp;title=&amp;npgno=Ax61384&amp;eDate=&amp;lDate=&amp;medium=&amp;portraitplace=&amp;searchCatalogue=&amp;submitSearchTerm=Search&amp;rNo=0"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maps.nls.uk/geo/explore/side-by-side"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youtube.com/watch?v=ZxLZ4uA_vUg"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pg.org.uk/collections/search/portrait/mw212818"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digitalcollections.tricolib.brynmawr.edu/object/hc144061"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493728"/>
                </a:solidFill>
                <a:effectLst/>
                <a:latin typeface="Lucida Sans Unicode" panose="020B0602030504020204" pitchFamily="34" charset="0"/>
              </a:rPr>
              <a:t>Image: Copyright © 2009, Claverham Meeting House Trust, all rights reserved, from www.claverhammeetinghouse.org.uk (permission to use all images held by the Meeting House Trust given by the Management Trust)</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121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493728"/>
                </a:solidFill>
                <a:effectLst/>
                <a:latin typeface="Lucida Sans Unicode" panose="020B0602030504020204" pitchFamily="34" charset="0"/>
              </a:rPr>
              <a:t>Image: Copyright © 2009, </a:t>
            </a:r>
            <a:r>
              <a:rPr lang="en-GB" b="0" i="0" dirty="0" err="1">
                <a:solidFill>
                  <a:srgbClr val="493728"/>
                </a:solidFill>
                <a:effectLst/>
                <a:latin typeface="Lucida Sans Unicode" panose="020B0602030504020204" pitchFamily="34" charset="0"/>
              </a:rPr>
              <a:t>Claverham</a:t>
            </a:r>
            <a:r>
              <a:rPr lang="en-GB" b="0" i="0" dirty="0">
                <a:solidFill>
                  <a:srgbClr val="493728"/>
                </a:solidFill>
                <a:effectLst/>
                <a:latin typeface="Lucida Sans Unicode" panose="020B0602030504020204" pitchFamily="34" charset="0"/>
              </a:rPr>
              <a:t> Meeting House Trust, all rights reserved, from www.claverhammeetinghouse.org.uk (permission to use all images held by the Meeting House Trust given by the Management Trust)</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9815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Lucida Sans Unicode" panose="020B0602030504020204" pitchFamily="34" charset="0"/>
                <a:cs typeface="Lucida Sans Unicode" panose="020B0602030504020204" pitchFamily="34" charset="0"/>
              </a:rPr>
              <a:t>Images: © National Portrait Gallery, www.npg.org.uk</a:t>
            </a:r>
            <a:br>
              <a:rPr lang="en-GB" b="0" i="0" u="none" strike="noStrike" dirty="0">
                <a:effectLst/>
                <a:latin typeface="Lucida Sans Unicode" panose="020B0602030504020204" pitchFamily="34" charset="0"/>
                <a:cs typeface="Lucida Sans Unicode" panose="020B0602030504020204" pitchFamily="34" charset="0"/>
                <a:hlinkClick r:id="rId3" invalidUrl="http://"/>
              </a:rPr>
            </a:br>
            <a:r>
              <a:rPr lang="en-GB" b="0" i="0" u="none" strike="noStrike" dirty="0">
                <a:solidFill>
                  <a:srgbClr val="005098"/>
                </a:solidFill>
                <a:effectLst/>
                <a:latin typeface="Lucida Sans Unicode" panose="020B0602030504020204" pitchFamily="34" charset="0"/>
                <a:cs typeface="Lucida Sans Unicode" panose="020B0602030504020204" pitchFamily="34" charset="0"/>
                <a:hlinkClick r:id="rId4"/>
              </a:rPr>
              <a:t>Sarah Forbes Bonetta (Sarah Davies)</a:t>
            </a:r>
            <a:r>
              <a:rPr lang="en-GB" b="0" i="0" u="none" strike="noStrike" dirty="0">
                <a:solidFill>
                  <a:srgbClr val="005098"/>
                </a:solidFill>
                <a:effectLst/>
                <a:latin typeface="Lucida Sans Unicode" panose="020B0602030504020204" pitchFamily="34" charset="0"/>
                <a:cs typeface="Lucida Sans Unicode" panose="020B0602030504020204" pitchFamily="34" charset="0"/>
              </a:rPr>
              <a:t> </a:t>
            </a:r>
            <a:r>
              <a:rPr lang="en-GB" b="0" i="0" dirty="0">
                <a:solidFill>
                  <a:srgbClr val="262727"/>
                </a:solidFill>
                <a:effectLst/>
                <a:latin typeface="Lucida Sans Unicode" panose="020B0602030504020204" pitchFamily="34" charset="0"/>
                <a:cs typeface="Lucida Sans Unicode" panose="020B0602030504020204" pitchFamily="34" charset="0"/>
              </a:rPr>
              <a:t>by Camille Silvy, albumen print, 15 September 1862, NPG Ax61384</a:t>
            </a:r>
            <a:br>
              <a:rPr lang="en-GB" b="0" i="0" u="none" strike="noStrike" dirty="0">
                <a:effectLst/>
                <a:latin typeface="Lucida Sans Unicode" panose="020B0602030504020204" pitchFamily="34" charset="0"/>
                <a:cs typeface="Lucida Sans Unicode" panose="020B0602030504020204" pitchFamily="34" charset="0"/>
                <a:hlinkClick r:id="rId4"/>
              </a:rPr>
            </a:br>
            <a:r>
              <a:rPr lang="en-GB" b="0" i="0" u="none" strike="noStrike" dirty="0">
                <a:solidFill>
                  <a:srgbClr val="005098"/>
                </a:solidFill>
                <a:effectLst/>
                <a:latin typeface="Lucida Sans Unicode" panose="020B0602030504020204" pitchFamily="34" charset="0"/>
                <a:cs typeface="Lucida Sans Unicode" panose="020B0602030504020204" pitchFamily="34" charset="0"/>
                <a:hlinkClick r:id="rId5"/>
              </a:rPr>
              <a:t>Isambard Kingdom Brunel</a:t>
            </a:r>
            <a:r>
              <a:rPr lang="en-GB" b="0" i="0" u="none" strike="noStrike" dirty="0">
                <a:solidFill>
                  <a:srgbClr val="005098"/>
                </a:solidFill>
                <a:effectLst/>
                <a:latin typeface="Lucida Sans Unicode" panose="020B0602030504020204" pitchFamily="34" charset="0"/>
                <a:cs typeface="Lucida Sans Unicode" panose="020B0602030504020204" pitchFamily="34" charset="0"/>
              </a:rPr>
              <a:t> </a:t>
            </a:r>
            <a:r>
              <a:rPr lang="en-GB" b="0" i="0" dirty="0">
                <a:solidFill>
                  <a:srgbClr val="262727"/>
                </a:solidFill>
                <a:effectLst/>
                <a:latin typeface="Lucida Sans Unicode" panose="020B0602030504020204" pitchFamily="34" charset="0"/>
                <a:cs typeface="Lucida Sans Unicode" panose="020B0602030504020204" pitchFamily="34" charset="0"/>
              </a:rPr>
              <a:t>by Robert Howlett, albumen print, November 1857, NPG P112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8626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Significance criteria: © Ian Dawson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0693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8216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830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2154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4653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Side-by-side comparison map available at: </a:t>
            </a:r>
            <a:r>
              <a:rPr lang="en-GB" dirty="0">
                <a:hlinkClick r:id="rId3"/>
              </a:rPr>
              <a:t>https://maps.nls.uk/geo/explore/side-by-side</a:t>
            </a:r>
            <a:r>
              <a:rPr lang="en-GB" dirty="0"/>
              <a:t>, accessed 26 May 2022</a:t>
            </a:r>
            <a:endParaRPr lang="en-GB"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481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Map: www.streetmap.co.uk, accessed 1 June 2022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3992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2154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Map: http://map.n-somerset.gov.uk/her.html, accessed 12 April 2022</a:t>
            </a:r>
          </a:p>
          <a:p>
            <a:r>
              <a:rPr lang="en-GB" dirty="0"/>
              <a:t>These are available for other areas through www.heritagegateway.org.uk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8216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Video: Historic England, </a:t>
            </a:r>
            <a:r>
              <a:rPr lang="en-GB"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www.youtube.com/watch?v=ZxLZ4uA_vUg</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830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4068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93728"/>
                </a:solidFill>
                <a:effectLst/>
                <a:latin typeface="Lucida Sans Unicode" panose="020B0602030504020204" pitchFamily="34" charset="0"/>
              </a:rPr>
              <a:t>Image: Copyright © 2009, </a:t>
            </a:r>
            <a:r>
              <a:rPr lang="en-GB" b="0" i="0" dirty="0" err="1">
                <a:solidFill>
                  <a:srgbClr val="493728"/>
                </a:solidFill>
                <a:effectLst/>
                <a:latin typeface="Lucida Sans Unicode" panose="020B0602030504020204" pitchFamily="34" charset="0"/>
              </a:rPr>
              <a:t>Claverham</a:t>
            </a:r>
            <a:r>
              <a:rPr lang="en-GB" b="0" i="0" dirty="0">
                <a:solidFill>
                  <a:srgbClr val="493728"/>
                </a:solidFill>
                <a:effectLst/>
                <a:latin typeface="Lucida Sans Unicode" panose="020B0602030504020204" pitchFamily="34" charset="0"/>
              </a:rPr>
              <a:t> Meeting House Trust, all rights reserved, from www.claverhammeetinghouse.org.uk (permission to use all images held by the Meeting House Trust given by the Management Trust)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4653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8216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Details of Richard Dawson’s will: www.claverhammeetinghouse.org.uk/history, accessed 21 March 2022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59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5217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481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Due to copyright restrictions we are unable to display the above image. Please insert the photo from this link: </a:t>
            </a:r>
            <a:r>
              <a:rPr lang="en-GB" dirty="0">
                <a:hlinkClick r:id="rId3"/>
              </a:rPr>
              <a:t>https://www.npg.org.uk/collections/search/portrait/mw212818</a:t>
            </a:r>
            <a:r>
              <a:rPr lang="en-GB" dirty="0"/>
              <a:t> </a:t>
            </a:r>
          </a:p>
          <a:p>
            <a:pPr algn="l"/>
            <a:r>
              <a:rPr lang="en-GB" dirty="0"/>
              <a:t>Image: Gertie Millar as Prudence Pym from the Edwardian musical ‘The Quaker Girl’, by Rita Martin, published by Rotary Photographic Co Ltd, bromide postcard print 1910–1911, NPG x160534 </a:t>
            </a:r>
          </a:p>
          <a:p>
            <a:pPr algn="l"/>
            <a:r>
              <a:rPr lang="en-GB" dirty="0"/>
              <a:t>© National Portrait Gallery, London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004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2072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Details about Eliza: ‘Records and memories’ by Eliza (Gregory) Clark, courtesy of </a:t>
            </a:r>
            <a:r>
              <a:rPr lang="en-GB" dirty="0" err="1"/>
              <a:t>Claverham</a:t>
            </a:r>
            <a:r>
              <a:rPr lang="en-GB" dirty="0"/>
              <a:t> Meeting House Trust</a:t>
            </a:r>
          </a:p>
          <a:p>
            <a:r>
              <a:rPr lang="en-GB" dirty="0"/>
              <a:t>A copy of Eliza’s birth record is available to access online but cannot be included here due to copyright restrictions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89456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dirty="0" err="1"/>
              <a:t>Claverham</a:t>
            </a:r>
            <a:r>
              <a:rPr lang="en-GB" dirty="0"/>
              <a:t> Court Farmhouse from Somerset Archives via South West Heritage Trust (Ref </a:t>
            </a:r>
            <a:r>
              <a:rPr lang="en-GB" b="0" i="0" dirty="0">
                <a:solidFill>
                  <a:srgbClr val="333333"/>
                </a:solidFill>
                <a:effectLst/>
                <a:latin typeface="Arial" panose="020B0604020202020204" pitchFamily="34" charset="0"/>
              </a:rPr>
              <a:t>A/DIQ/76/230 ) </a:t>
            </a:r>
          </a:p>
          <a:p>
            <a:r>
              <a:rPr lang="en-GB" dirty="0"/>
              <a:t>Quote: ‘Records and memories’ by Eliza (Gregory) Clark, courtesy of </a:t>
            </a:r>
            <a:r>
              <a:rPr lang="en-GB" dirty="0" err="1"/>
              <a:t>Claverham</a:t>
            </a:r>
            <a:r>
              <a:rPr lang="en-GB" dirty="0"/>
              <a:t> Meeting House Trust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89598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front of the Meeting House from ‘Records and memories’ by Eliza (Gregory) Clark, courtesy of </a:t>
            </a:r>
            <a:r>
              <a:rPr lang="en-GB" dirty="0" err="1"/>
              <a:t>Claverham</a:t>
            </a:r>
            <a:r>
              <a:rPr lang="en-GB" dirty="0"/>
              <a:t> Meeting House Trust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4854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Eliza Clark with her relative, Isabella Sharp, from ‘Records and memories’ by Eliza (Gregory) Clark, courtesy of </a:t>
            </a:r>
            <a:r>
              <a:rPr lang="en-GB" dirty="0" err="1"/>
              <a:t>Claverham</a:t>
            </a:r>
            <a:r>
              <a:rPr lang="en-GB" dirty="0"/>
              <a:t> Meeting House Trust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7510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21544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46536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93728"/>
                </a:solidFill>
                <a:effectLst/>
                <a:latin typeface="Lucida Sans Unicode" panose="020B0602030504020204" pitchFamily="34" charset="0"/>
              </a:rPr>
              <a:t>Image: Copyright © 2009, </a:t>
            </a:r>
            <a:r>
              <a:rPr lang="en-GB" b="0" i="0" dirty="0" err="1">
                <a:solidFill>
                  <a:srgbClr val="493728"/>
                </a:solidFill>
                <a:effectLst/>
                <a:latin typeface="Lucida Sans Unicode" panose="020B0602030504020204" pitchFamily="34" charset="0"/>
              </a:rPr>
              <a:t>Claverham</a:t>
            </a:r>
            <a:r>
              <a:rPr lang="en-GB" b="0" i="0" dirty="0">
                <a:solidFill>
                  <a:srgbClr val="493728"/>
                </a:solidFill>
                <a:effectLst/>
                <a:latin typeface="Lucida Sans Unicode" panose="020B0602030504020204" pitchFamily="34" charset="0"/>
              </a:rPr>
              <a:t> Meeting House Trust, all rights reserved, from www.claverhammeetinghouse.org.uk (permission to use all images held by the Meeting House Trust given by the Management Trust)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004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93728"/>
                </a:solidFill>
                <a:effectLst/>
                <a:latin typeface="Lucida Sans Unicode" panose="020B0602030504020204" pitchFamily="34" charset="0"/>
              </a:rPr>
              <a:t>Image: Copyright © 2009, </a:t>
            </a:r>
            <a:r>
              <a:rPr lang="en-GB" b="0" i="0" dirty="0" err="1">
                <a:solidFill>
                  <a:srgbClr val="493728"/>
                </a:solidFill>
                <a:effectLst/>
                <a:latin typeface="Lucida Sans Unicode" panose="020B0602030504020204" pitchFamily="34" charset="0"/>
              </a:rPr>
              <a:t>Claverham</a:t>
            </a:r>
            <a:r>
              <a:rPr lang="en-GB" b="0" i="0" dirty="0">
                <a:solidFill>
                  <a:srgbClr val="493728"/>
                </a:solidFill>
                <a:effectLst/>
                <a:latin typeface="Lucida Sans Unicode" panose="020B0602030504020204" pitchFamily="34" charset="0"/>
              </a:rPr>
              <a:t> Meeting House Trust, all rights reserved, from www.claverhammeetinghouse.org.uk (permission to use all images held by the Meeting House Trust given by the Management Trust)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2257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82163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Symbol" panose="05050102010706020507" pitchFamily="18" charset="2"/>
              <a:buNone/>
            </a:pPr>
            <a:r>
              <a:rPr lang="en-GB" dirty="0"/>
              <a:t>Fieldwork skills: </a:t>
            </a:r>
            <a:r>
              <a:rPr lang="en-GB" sz="1800" dirty="0">
                <a:effectLst/>
                <a:latin typeface="Calibri" panose="020F0502020204030204" pitchFamily="34" charset="0"/>
                <a:ea typeface="Calibri" panose="020F0502020204030204" pitchFamily="34" charset="0"/>
                <a:cs typeface="Times New Roman" panose="02020603050405020304" pitchFamily="18" charset="0"/>
              </a:rPr>
              <a:t>Dixon, L. and Hales, A. (2014)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Bringing History Alive Through Local People and Places: a guide for primary school teachers</a:t>
            </a:r>
            <a:r>
              <a:rPr lang="en-GB" sz="1800" i="0" dirty="0">
                <a:effectLst/>
                <a:latin typeface="Calibri" panose="020F0502020204030204" pitchFamily="34" charset="0"/>
                <a:ea typeface="Calibri" panose="020F0502020204030204" pitchFamily="34" charset="0"/>
                <a:cs typeface="Times New Roman" panose="02020603050405020304" pitchFamily="18" charset="0"/>
              </a:rPr>
              <a:t>, London and New York: Routledge, p. 42</a:t>
            </a:r>
          </a:p>
          <a:p>
            <a:r>
              <a:rPr lang="en-GB" dirty="0"/>
              <a:t>Images: Microsoft Office icons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69720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Microsoft Office icons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16200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Microsoft Office icons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6064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Microsoft Office icons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652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Microsoft Office icons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060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53585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46536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93728"/>
                </a:solidFill>
                <a:effectLst/>
                <a:latin typeface="Lucida Sans Unicode" panose="020B0602030504020204" pitchFamily="34" charset="0"/>
              </a:rPr>
              <a:t>Image: Copyright © 2009, </a:t>
            </a:r>
            <a:r>
              <a:rPr lang="en-GB" b="0" i="0" dirty="0" err="1">
                <a:solidFill>
                  <a:srgbClr val="493728"/>
                </a:solidFill>
                <a:effectLst/>
                <a:latin typeface="Lucida Sans Unicode" panose="020B0602030504020204" pitchFamily="34" charset="0"/>
              </a:rPr>
              <a:t>Claverham</a:t>
            </a:r>
            <a:r>
              <a:rPr lang="en-GB" b="0" i="0" dirty="0">
                <a:solidFill>
                  <a:srgbClr val="493728"/>
                </a:solidFill>
                <a:effectLst/>
                <a:latin typeface="Lucida Sans Unicode" panose="020B0602030504020204" pitchFamily="34" charset="0"/>
              </a:rPr>
              <a:t> Meeting House Trust, all rights reserved, from www.claverhammeetinghouse.org.uk (permission to use all images held by the Meeting House Trust given by the Management Trust)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0041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21447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Image: Quaker Meeting Houses Heritage Project, https://heritage.quaker.org.uk, accessed 21 March 2022</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9114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Image: Quaker Meeting Houses Heritage Project, https://heritage.quaker.org.uk, accessed 21 March 2022</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66617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Images: Quaker Meeting Houses Heritage Project, https://heritage.quaker.org.uk, accessed 21 March 2022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70043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82163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www.claverhammeetinghouse.org.uk, accessed 21 March 2022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96084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57036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Yatton Meeting House, via </a:t>
            </a:r>
            <a:r>
              <a:rPr lang="en-GB" dirty="0" err="1"/>
              <a:t>TriCollege</a:t>
            </a:r>
            <a:r>
              <a:rPr lang="en-GB" dirty="0"/>
              <a:t> Libraries Digital Collections, </a:t>
            </a:r>
            <a:r>
              <a:rPr lang="en-GB" b="0" i="0" u="sng" dirty="0">
                <a:solidFill>
                  <a:srgbClr val="004F6F"/>
                </a:solidFill>
                <a:effectLst/>
                <a:latin typeface="Roboto Slab"/>
                <a:hlinkClick r:id="rId3" tooltip="Sharable link for this object (Note: access restrictions may prevent another user from viewing some or all of this object's data)"/>
              </a:rPr>
              <a:t>https://digitalcollections.tricolib.brynmawr.edu/object/hc144061</a:t>
            </a:r>
            <a:r>
              <a:rPr lang="en-GB" b="0" i="0" u="none" dirty="0">
                <a:solidFill>
                  <a:schemeClr val="tx1"/>
                </a:solidFill>
                <a:effectLst/>
                <a:latin typeface="Roboto Slab"/>
              </a:rPr>
              <a:t>, </a:t>
            </a:r>
            <a:r>
              <a:rPr lang="en-GB" dirty="0"/>
              <a:t>accessed 21 March 2022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84584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Images: courtesy of Claverham Meeting House Trust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8381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Image: courtesy of Claverham Meeting House Trust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54140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courtesy of Tom </a:t>
            </a:r>
            <a:r>
              <a:rPr lang="en-GB" dirty="0" err="1"/>
              <a:t>Leimdorfer</a:t>
            </a:r>
            <a:r>
              <a:rPr lang="en-GB" dirty="0"/>
              <a:t>, </a:t>
            </a:r>
            <a:r>
              <a:rPr lang="en-GB" dirty="0" err="1"/>
              <a:t>Claverham</a:t>
            </a:r>
            <a:r>
              <a:rPr lang="en-GB" dirty="0"/>
              <a:t> Meeting House Trust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68240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4374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i="1" dirty="0"/>
              <a:t>The Journal of the Friend’s Historical Society,</a:t>
            </a:r>
            <a:r>
              <a:rPr lang="en-GB" dirty="0"/>
              <a:t> spring 1953</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4482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4374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60635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6EB8AC-A07E-4F97-8A07-C053AD6EB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448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0B972-C48E-4A21-CEB8-8490F70E90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08BF0B3-94FB-6A37-4496-DD6D72748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268D621-1A47-B9D2-20A4-C443B4B87AAD}"/>
              </a:ext>
            </a:extLst>
          </p:cNvPr>
          <p:cNvSpPr>
            <a:spLocks noGrp="1"/>
          </p:cNvSpPr>
          <p:nvPr>
            <p:ph type="dt" sz="half" idx="10"/>
          </p:nvPr>
        </p:nvSpPr>
        <p:spPr/>
        <p:txBody>
          <a:bodyPr/>
          <a:lstStyle/>
          <a:p>
            <a:fld id="{AC7E0843-2E01-416D-8994-A1A5C9806231}" type="datetimeFigureOut">
              <a:rPr lang="en-GB" smtClean="0"/>
              <a:t>04/04/2023</a:t>
            </a:fld>
            <a:endParaRPr lang="en-GB"/>
          </a:p>
        </p:txBody>
      </p:sp>
      <p:sp>
        <p:nvSpPr>
          <p:cNvPr id="5" name="Footer Placeholder 4">
            <a:extLst>
              <a:ext uri="{FF2B5EF4-FFF2-40B4-BE49-F238E27FC236}">
                <a16:creationId xmlns:a16="http://schemas.microsoft.com/office/drawing/2014/main" id="{C9797BA8-847A-F3AC-E8CF-DF92EF683A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EE712B-09A5-275D-3EB3-F99655AB3664}"/>
              </a:ext>
            </a:extLst>
          </p:cNvPr>
          <p:cNvSpPr>
            <a:spLocks noGrp="1"/>
          </p:cNvSpPr>
          <p:nvPr>
            <p:ph type="sldNum" sz="quarter" idx="12"/>
          </p:nvPr>
        </p:nvSpPr>
        <p:spPr/>
        <p:txBody>
          <a:bodyPr/>
          <a:lstStyle/>
          <a:p>
            <a:fld id="{15B6B794-8526-4794-B603-51AC3799045D}" type="slidenum">
              <a:rPr lang="en-GB" smtClean="0"/>
              <a:t>‹#›</a:t>
            </a:fld>
            <a:endParaRPr lang="en-GB"/>
          </a:p>
        </p:txBody>
      </p:sp>
    </p:spTree>
    <p:extLst>
      <p:ext uri="{BB962C8B-B14F-4D97-AF65-F5344CB8AC3E}">
        <p14:creationId xmlns:p14="http://schemas.microsoft.com/office/powerpoint/2010/main" val="62924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CA49E-F0FC-30F1-F39D-C8E6A94EB6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AFC7936-8038-64AC-3373-976F14B0F6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518D948-0FCB-347F-3B41-136A75C113A4}"/>
              </a:ext>
            </a:extLst>
          </p:cNvPr>
          <p:cNvSpPr>
            <a:spLocks noGrp="1"/>
          </p:cNvSpPr>
          <p:nvPr>
            <p:ph type="dt" sz="half" idx="10"/>
          </p:nvPr>
        </p:nvSpPr>
        <p:spPr/>
        <p:txBody>
          <a:bodyPr/>
          <a:lstStyle/>
          <a:p>
            <a:fld id="{AC7E0843-2E01-416D-8994-A1A5C9806231}" type="datetimeFigureOut">
              <a:rPr lang="en-GB" smtClean="0"/>
              <a:t>04/04/2023</a:t>
            </a:fld>
            <a:endParaRPr lang="en-GB"/>
          </a:p>
        </p:txBody>
      </p:sp>
      <p:sp>
        <p:nvSpPr>
          <p:cNvPr id="5" name="Footer Placeholder 4">
            <a:extLst>
              <a:ext uri="{FF2B5EF4-FFF2-40B4-BE49-F238E27FC236}">
                <a16:creationId xmlns:a16="http://schemas.microsoft.com/office/drawing/2014/main" id="{C8BB4DF5-12B1-0F24-C6DF-575D394C57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44601B-8254-1804-D230-68E13085CF3B}"/>
              </a:ext>
            </a:extLst>
          </p:cNvPr>
          <p:cNvSpPr>
            <a:spLocks noGrp="1"/>
          </p:cNvSpPr>
          <p:nvPr>
            <p:ph type="sldNum" sz="quarter" idx="12"/>
          </p:nvPr>
        </p:nvSpPr>
        <p:spPr/>
        <p:txBody>
          <a:bodyPr/>
          <a:lstStyle/>
          <a:p>
            <a:fld id="{15B6B794-8526-4794-B603-51AC3799045D}" type="slidenum">
              <a:rPr lang="en-GB" smtClean="0"/>
              <a:t>‹#›</a:t>
            </a:fld>
            <a:endParaRPr lang="en-GB"/>
          </a:p>
        </p:txBody>
      </p:sp>
    </p:spTree>
    <p:extLst>
      <p:ext uri="{BB962C8B-B14F-4D97-AF65-F5344CB8AC3E}">
        <p14:creationId xmlns:p14="http://schemas.microsoft.com/office/powerpoint/2010/main" val="2538896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E624C-996B-07BA-AFCC-0B9CD77A58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4062DC7-3869-9FB5-310F-12DAA20A40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35DE2F-4718-97CB-202A-23AFA560E553}"/>
              </a:ext>
            </a:extLst>
          </p:cNvPr>
          <p:cNvSpPr>
            <a:spLocks noGrp="1"/>
          </p:cNvSpPr>
          <p:nvPr>
            <p:ph type="dt" sz="half" idx="10"/>
          </p:nvPr>
        </p:nvSpPr>
        <p:spPr/>
        <p:txBody>
          <a:bodyPr/>
          <a:lstStyle/>
          <a:p>
            <a:fld id="{AC7E0843-2E01-416D-8994-A1A5C9806231}" type="datetimeFigureOut">
              <a:rPr lang="en-GB" smtClean="0"/>
              <a:t>04/04/2023</a:t>
            </a:fld>
            <a:endParaRPr lang="en-GB"/>
          </a:p>
        </p:txBody>
      </p:sp>
      <p:sp>
        <p:nvSpPr>
          <p:cNvPr id="5" name="Footer Placeholder 4">
            <a:extLst>
              <a:ext uri="{FF2B5EF4-FFF2-40B4-BE49-F238E27FC236}">
                <a16:creationId xmlns:a16="http://schemas.microsoft.com/office/drawing/2014/main" id="{6161EAE2-B39B-7B68-E792-FD7607C441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0FD6C0-B10E-22BC-0B53-801F7B727988}"/>
              </a:ext>
            </a:extLst>
          </p:cNvPr>
          <p:cNvSpPr>
            <a:spLocks noGrp="1"/>
          </p:cNvSpPr>
          <p:nvPr>
            <p:ph type="sldNum" sz="quarter" idx="12"/>
          </p:nvPr>
        </p:nvSpPr>
        <p:spPr/>
        <p:txBody>
          <a:bodyPr/>
          <a:lstStyle/>
          <a:p>
            <a:fld id="{15B6B794-8526-4794-B603-51AC3799045D}" type="slidenum">
              <a:rPr lang="en-GB" smtClean="0"/>
              <a:t>‹#›</a:t>
            </a:fld>
            <a:endParaRPr lang="en-GB"/>
          </a:p>
        </p:txBody>
      </p:sp>
    </p:spTree>
    <p:extLst>
      <p:ext uri="{BB962C8B-B14F-4D97-AF65-F5344CB8AC3E}">
        <p14:creationId xmlns:p14="http://schemas.microsoft.com/office/powerpoint/2010/main" val="4153114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8FD3D-496C-38B3-185A-0DB026B27E6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1D4877B-5C8F-D750-2D8B-1D93729189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DE6EBDF-B872-A08B-0A9F-F8108C1BAF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A8A0A4B-A1AF-27AE-BBC5-965E197EDE55}"/>
              </a:ext>
            </a:extLst>
          </p:cNvPr>
          <p:cNvSpPr>
            <a:spLocks noGrp="1"/>
          </p:cNvSpPr>
          <p:nvPr>
            <p:ph type="dt" sz="half" idx="10"/>
          </p:nvPr>
        </p:nvSpPr>
        <p:spPr/>
        <p:txBody>
          <a:bodyPr/>
          <a:lstStyle/>
          <a:p>
            <a:fld id="{AC7E0843-2E01-416D-8994-A1A5C9806231}" type="datetimeFigureOut">
              <a:rPr lang="en-GB" smtClean="0"/>
              <a:t>04/04/2023</a:t>
            </a:fld>
            <a:endParaRPr lang="en-GB"/>
          </a:p>
        </p:txBody>
      </p:sp>
      <p:sp>
        <p:nvSpPr>
          <p:cNvPr id="6" name="Footer Placeholder 5">
            <a:extLst>
              <a:ext uri="{FF2B5EF4-FFF2-40B4-BE49-F238E27FC236}">
                <a16:creationId xmlns:a16="http://schemas.microsoft.com/office/drawing/2014/main" id="{9DC62447-7D38-8292-B708-C57EF9A3DF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89DC5D-0CB0-F1B3-0881-85994B83D8E0}"/>
              </a:ext>
            </a:extLst>
          </p:cNvPr>
          <p:cNvSpPr>
            <a:spLocks noGrp="1"/>
          </p:cNvSpPr>
          <p:nvPr>
            <p:ph type="sldNum" sz="quarter" idx="12"/>
          </p:nvPr>
        </p:nvSpPr>
        <p:spPr/>
        <p:txBody>
          <a:bodyPr/>
          <a:lstStyle/>
          <a:p>
            <a:fld id="{15B6B794-8526-4794-B603-51AC3799045D}" type="slidenum">
              <a:rPr lang="en-GB" smtClean="0"/>
              <a:t>‹#›</a:t>
            </a:fld>
            <a:endParaRPr lang="en-GB"/>
          </a:p>
        </p:txBody>
      </p:sp>
    </p:spTree>
    <p:extLst>
      <p:ext uri="{BB962C8B-B14F-4D97-AF65-F5344CB8AC3E}">
        <p14:creationId xmlns:p14="http://schemas.microsoft.com/office/powerpoint/2010/main" val="1282320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7DD1-13DC-8DB9-141F-866A3EEF26C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8CEF5-C0A2-A70F-2C56-5ECB94D3A7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9DA3EB-1DBD-D488-2C0D-AF96AD2BE7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929E318-7AC4-3701-5C91-140E149B33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C83A3E-3048-9A9D-A46B-C2780915CE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BC76ACD-7EFE-205B-B152-E331D6538B11}"/>
              </a:ext>
            </a:extLst>
          </p:cNvPr>
          <p:cNvSpPr>
            <a:spLocks noGrp="1"/>
          </p:cNvSpPr>
          <p:nvPr>
            <p:ph type="dt" sz="half" idx="10"/>
          </p:nvPr>
        </p:nvSpPr>
        <p:spPr/>
        <p:txBody>
          <a:bodyPr/>
          <a:lstStyle/>
          <a:p>
            <a:fld id="{AC7E0843-2E01-416D-8994-A1A5C9806231}" type="datetimeFigureOut">
              <a:rPr lang="en-GB" smtClean="0"/>
              <a:t>04/04/2023</a:t>
            </a:fld>
            <a:endParaRPr lang="en-GB"/>
          </a:p>
        </p:txBody>
      </p:sp>
      <p:sp>
        <p:nvSpPr>
          <p:cNvPr id="8" name="Footer Placeholder 7">
            <a:extLst>
              <a:ext uri="{FF2B5EF4-FFF2-40B4-BE49-F238E27FC236}">
                <a16:creationId xmlns:a16="http://schemas.microsoft.com/office/drawing/2014/main" id="{E547A147-61C9-0BEE-E6A9-5263E2D1CC3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8170782-DF48-257C-6DA2-EA57E52A3B12}"/>
              </a:ext>
            </a:extLst>
          </p:cNvPr>
          <p:cNvSpPr>
            <a:spLocks noGrp="1"/>
          </p:cNvSpPr>
          <p:nvPr>
            <p:ph type="sldNum" sz="quarter" idx="12"/>
          </p:nvPr>
        </p:nvSpPr>
        <p:spPr/>
        <p:txBody>
          <a:bodyPr/>
          <a:lstStyle/>
          <a:p>
            <a:fld id="{15B6B794-8526-4794-B603-51AC3799045D}" type="slidenum">
              <a:rPr lang="en-GB" smtClean="0"/>
              <a:t>‹#›</a:t>
            </a:fld>
            <a:endParaRPr lang="en-GB"/>
          </a:p>
        </p:txBody>
      </p:sp>
    </p:spTree>
    <p:extLst>
      <p:ext uri="{BB962C8B-B14F-4D97-AF65-F5344CB8AC3E}">
        <p14:creationId xmlns:p14="http://schemas.microsoft.com/office/powerpoint/2010/main" val="127753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4E32-82B6-78AB-8CF6-FC147CB47FD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7D3B3ED-3301-BBCA-C615-82866981BB74}"/>
              </a:ext>
            </a:extLst>
          </p:cNvPr>
          <p:cNvSpPr>
            <a:spLocks noGrp="1"/>
          </p:cNvSpPr>
          <p:nvPr>
            <p:ph type="dt" sz="half" idx="10"/>
          </p:nvPr>
        </p:nvSpPr>
        <p:spPr/>
        <p:txBody>
          <a:bodyPr/>
          <a:lstStyle/>
          <a:p>
            <a:fld id="{AC7E0843-2E01-416D-8994-A1A5C9806231}" type="datetimeFigureOut">
              <a:rPr lang="en-GB" smtClean="0"/>
              <a:t>04/04/2023</a:t>
            </a:fld>
            <a:endParaRPr lang="en-GB"/>
          </a:p>
        </p:txBody>
      </p:sp>
      <p:sp>
        <p:nvSpPr>
          <p:cNvPr id="4" name="Footer Placeholder 3">
            <a:extLst>
              <a:ext uri="{FF2B5EF4-FFF2-40B4-BE49-F238E27FC236}">
                <a16:creationId xmlns:a16="http://schemas.microsoft.com/office/drawing/2014/main" id="{77AC9AB2-58B7-3306-2BAB-68A9AF8BEE9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31967D1-5A30-A9DF-D1D9-9995F534B2A0}"/>
              </a:ext>
            </a:extLst>
          </p:cNvPr>
          <p:cNvSpPr>
            <a:spLocks noGrp="1"/>
          </p:cNvSpPr>
          <p:nvPr>
            <p:ph type="sldNum" sz="quarter" idx="12"/>
          </p:nvPr>
        </p:nvSpPr>
        <p:spPr/>
        <p:txBody>
          <a:bodyPr/>
          <a:lstStyle/>
          <a:p>
            <a:fld id="{15B6B794-8526-4794-B603-51AC3799045D}" type="slidenum">
              <a:rPr lang="en-GB" smtClean="0"/>
              <a:t>‹#›</a:t>
            </a:fld>
            <a:endParaRPr lang="en-GB"/>
          </a:p>
        </p:txBody>
      </p:sp>
    </p:spTree>
    <p:extLst>
      <p:ext uri="{BB962C8B-B14F-4D97-AF65-F5344CB8AC3E}">
        <p14:creationId xmlns:p14="http://schemas.microsoft.com/office/powerpoint/2010/main" val="1086356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A370A5-DAA5-A511-978B-C815249FE3DD}"/>
              </a:ext>
            </a:extLst>
          </p:cNvPr>
          <p:cNvSpPr>
            <a:spLocks noGrp="1"/>
          </p:cNvSpPr>
          <p:nvPr>
            <p:ph type="dt" sz="half" idx="10"/>
          </p:nvPr>
        </p:nvSpPr>
        <p:spPr/>
        <p:txBody>
          <a:bodyPr/>
          <a:lstStyle/>
          <a:p>
            <a:fld id="{AC7E0843-2E01-416D-8994-A1A5C9806231}" type="datetimeFigureOut">
              <a:rPr lang="en-GB" smtClean="0"/>
              <a:t>04/04/2023</a:t>
            </a:fld>
            <a:endParaRPr lang="en-GB"/>
          </a:p>
        </p:txBody>
      </p:sp>
      <p:sp>
        <p:nvSpPr>
          <p:cNvPr id="3" name="Footer Placeholder 2">
            <a:extLst>
              <a:ext uri="{FF2B5EF4-FFF2-40B4-BE49-F238E27FC236}">
                <a16:creationId xmlns:a16="http://schemas.microsoft.com/office/drawing/2014/main" id="{08499DBD-86CA-9510-8E0D-9A67E9AE758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ECAB832-C851-C545-B71F-041672B8CF54}"/>
              </a:ext>
            </a:extLst>
          </p:cNvPr>
          <p:cNvSpPr>
            <a:spLocks noGrp="1"/>
          </p:cNvSpPr>
          <p:nvPr>
            <p:ph type="sldNum" sz="quarter" idx="12"/>
          </p:nvPr>
        </p:nvSpPr>
        <p:spPr/>
        <p:txBody>
          <a:bodyPr/>
          <a:lstStyle/>
          <a:p>
            <a:fld id="{15B6B794-8526-4794-B603-51AC3799045D}" type="slidenum">
              <a:rPr lang="en-GB" smtClean="0"/>
              <a:t>‹#›</a:t>
            </a:fld>
            <a:endParaRPr lang="en-GB"/>
          </a:p>
        </p:txBody>
      </p:sp>
    </p:spTree>
    <p:extLst>
      <p:ext uri="{BB962C8B-B14F-4D97-AF65-F5344CB8AC3E}">
        <p14:creationId xmlns:p14="http://schemas.microsoft.com/office/powerpoint/2010/main" val="3698226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1DD26-FED8-A03A-A15B-55A409ECB3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E06EFCB-1C89-3F18-08C1-373DB6EF54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5774BBE-C8E6-1BBB-2A24-B2E2E0B3D8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7B6D74-0583-C4B5-72E8-6F024F3CEB90}"/>
              </a:ext>
            </a:extLst>
          </p:cNvPr>
          <p:cNvSpPr>
            <a:spLocks noGrp="1"/>
          </p:cNvSpPr>
          <p:nvPr>
            <p:ph type="dt" sz="half" idx="10"/>
          </p:nvPr>
        </p:nvSpPr>
        <p:spPr/>
        <p:txBody>
          <a:bodyPr/>
          <a:lstStyle/>
          <a:p>
            <a:fld id="{AC7E0843-2E01-416D-8994-A1A5C9806231}" type="datetimeFigureOut">
              <a:rPr lang="en-GB" smtClean="0"/>
              <a:t>04/04/2023</a:t>
            </a:fld>
            <a:endParaRPr lang="en-GB"/>
          </a:p>
        </p:txBody>
      </p:sp>
      <p:sp>
        <p:nvSpPr>
          <p:cNvPr id="6" name="Footer Placeholder 5">
            <a:extLst>
              <a:ext uri="{FF2B5EF4-FFF2-40B4-BE49-F238E27FC236}">
                <a16:creationId xmlns:a16="http://schemas.microsoft.com/office/drawing/2014/main" id="{5E325CBC-BEFD-399F-7577-DD434F5515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43A291-0DEE-8C08-4D4A-5BEB4253426E}"/>
              </a:ext>
            </a:extLst>
          </p:cNvPr>
          <p:cNvSpPr>
            <a:spLocks noGrp="1"/>
          </p:cNvSpPr>
          <p:nvPr>
            <p:ph type="sldNum" sz="quarter" idx="12"/>
          </p:nvPr>
        </p:nvSpPr>
        <p:spPr/>
        <p:txBody>
          <a:bodyPr/>
          <a:lstStyle/>
          <a:p>
            <a:fld id="{15B6B794-8526-4794-B603-51AC3799045D}" type="slidenum">
              <a:rPr lang="en-GB" smtClean="0"/>
              <a:t>‹#›</a:t>
            </a:fld>
            <a:endParaRPr lang="en-GB"/>
          </a:p>
        </p:txBody>
      </p:sp>
    </p:spTree>
    <p:extLst>
      <p:ext uri="{BB962C8B-B14F-4D97-AF65-F5344CB8AC3E}">
        <p14:creationId xmlns:p14="http://schemas.microsoft.com/office/powerpoint/2010/main" val="2941648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3EFBD-AFA7-A212-8A93-C6917D275F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F4AF848-4E08-0744-CEDE-CAE7D0A6BA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FD12BE-FAE0-5EA5-D722-45C4C5965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7B555D-C246-FB51-62C3-3B1744362C57}"/>
              </a:ext>
            </a:extLst>
          </p:cNvPr>
          <p:cNvSpPr>
            <a:spLocks noGrp="1"/>
          </p:cNvSpPr>
          <p:nvPr>
            <p:ph type="dt" sz="half" idx="10"/>
          </p:nvPr>
        </p:nvSpPr>
        <p:spPr/>
        <p:txBody>
          <a:bodyPr/>
          <a:lstStyle/>
          <a:p>
            <a:fld id="{AC7E0843-2E01-416D-8994-A1A5C9806231}" type="datetimeFigureOut">
              <a:rPr lang="en-GB" smtClean="0"/>
              <a:t>04/04/2023</a:t>
            </a:fld>
            <a:endParaRPr lang="en-GB"/>
          </a:p>
        </p:txBody>
      </p:sp>
      <p:sp>
        <p:nvSpPr>
          <p:cNvPr id="6" name="Footer Placeholder 5">
            <a:extLst>
              <a:ext uri="{FF2B5EF4-FFF2-40B4-BE49-F238E27FC236}">
                <a16:creationId xmlns:a16="http://schemas.microsoft.com/office/drawing/2014/main" id="{EA103AEE-4E69-BA65-12C8-9EAA43AE71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661232-D4EF-C7F8-258E-B6C4FB1E7EE8}"/>
              </a:ext>
            </a:extLst>
          </p:cNvPr>
          <p:cNvSpPr>
            <a:spLocks noGrp="1"/>
          </p:cNvSpPr>
          <p:nvPr>
            <p:ph type="sldNum" sz="quarter" idx="12"/>
          </p:nvPr>
        </p:nvSpPr>
        <p:spPr/>
        <p:txBody>
          <a:bodyPr/>
          <a:lstStyle/>
          <a:p>
            <a:fld id="{15B6B794-8526-4794-B603-51AC3799045D}" type="slidenum">
              <a:rPr lang="en-GB" smtClean="0"/>
              <a:t>‹#›</a:t>
            </a:fld>
            <a:endParaRPr lang="en-GB"/>
          </a:p>
        </p:txBody>
      </p:sp>
    </p:spTree>
    <p:extLst>
      <p:ext uri="{BB962C8B-B14F-4D97-AF65-F5344CB8AC3E}">
        <p14:creationId xmlns:p14="http://schemas.microsoft.com/office/powerpoint/2010/main" val="3117853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ACA7D-3F36-D167-D1B5-2C358EE16FE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216DB6A-05D4-309C-8DE4-E0DF98C0AB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B1D85E-B35F-9F3E-FE2E-022A00D7A5D2}"/>
              </a:ext>
            </a:extLst>
          </p:cNvPr>
          <p:cNvSpPr>
            <a:spLocks noGrp="1"/>
          </p:cNvSpPr>
          <p:nvPr>
            <p:ph type="dt" sz="half" idx="10"/>
          </p:nvPr>
        </p:nvSpPr>
        <p:spPr/>
        <p:txBody>
          <a:bodyPr/>
          <a:lstStyle/>
          <a:p>
            <a:fld id="{AC7E0843-2E01-416D-8994-A1A5C9806231}" type="datetimeFigureOut">
              <a:rPr lang="en-GB" smtClean="0"/>
              <a:t>04/04/2023</a:t>
            </a:fld>
            <a:endParaRPr lang="en-GB"/>
          </a:p>
        </p:txBody>
      </p:sp>
      <p:sp>
        <p:nvSpPr>
          <p:cNvPr id="5" name="Footer Placeholder 4">
            <a:extLst>
              <a:ext uri="{FF2B5EF4-FFF2-40B4-BE49-F238E27FC236}">
                <a16:creationId xmlns:a16="http://schemas.microsoft.com/office/drawing/2014/main" id="{FDCC9659-212B-506E-3C20-034F1B1C1B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E90514-E2F3-7203-4B87-DBFBC3DC8925}"/>
              </a:ext>
            </a:extLst>
          </p:cNvPr>
          <p:cNvSpPr>
            <a:spLocks noGrp="1"/>
          </p:cNvSpPr>
          <p:nvPr>
            <p:ph type="sldNum" sz="quarter" idx="12"/>
          </p:nvPr>
        </p:nvSpPr>
        <p:spPr/>
        <p:txBody>
          <a:bodyPr/>
          <a:lstStyle/>
          <a:p>
            <a:fld id="{15B6B794-8526-4794-B603-51AC3799045D}" type="slidenum">
              <a:rPr lang="en-GB" smtClean="0"/>
              <a:t>‹#›</a:t>
            </a:fld>
            <a:endParaRPr lang="en-GB"/>
          </a:p>
        </p:txBody>
      </p:sp>
    </p:spTree>
    <p:extLst>
      <p:ext uri="{BB962C8B-B14F-4D97-AF65-F5344CB8AC3E}">
        <p14:creationId xmlns:p14="http://schemas.microsoft.com/office/powerpoint/2010/main" val="28765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2207A3-5C7B-387F-75E3-3BFF61D3E62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D5F8FAC-9972-D7FC-F8AE-EE898F1E4A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FB7979-8BDB-595E-60C0-54B2CB9FE799}"/>
              </a:ext>
            </a:extLst>
          </p:cNvPr>
          <p:cNvSpPr>
            <a:spLocks noGrp="1"/>
          </p:cNvSpPr>
          <p:nvPr>
            <p:ph type="dt" sz="half" idx="10"/>
          </p:nvPr>
        </p:nvSpPr>
        <p:spPr/>
        <p:txBody>
          <a:bodyPr/>
          <a:lstStyle/>
          <a:p>
            <a:fld id="{AC7E0843-2E01-416D-8994-A1A5C9806231}" type="datetimeFigureOut">
              <a:rPr lang="en-GB" smtClean="0"/>
              <a:t>04/04/2023</a:t>
            </a:fld>
            <a:endParaRPr lang="en-GB"/>
          </a:p>
        </p:txBody>
      </p:sp>
      <p:sp>
        <p:nvSpPr>
          <p:cNvPr id="5" name="Footer Placeholder 4">
            <a:extLst>
              <a:ext uri="{FF2B5EF4-FFF2-40B4-BE49-F238E27FC236}">
                <a16:creationId xmlns:a16="http://schemas.microsoft.com/office/drawing/2014/main" id="{C5C64C53-32B8-E8EF-74D3-92430EA229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72E4DF-B1AC-D6E0-4A8D-EE9435299340}"/>
              </a:ext>
            </a:extLst>
          </p:cNvPr>
          <p:cNvSpPr>
            <a:spLocks noGrp="1"/>
          </p:cNvSpPr>
          <p:nvPr>
            <p:ph type="sldNum" sz="quarter" idx="12"/>
          </p:nvPr>
        </p:nvSpPr>
        <p:spPr/>
        <p:txBody>
          <a:bodyPr/>
          <a:lstStyle/>
          <a:p>
            <a:fld id="{15B6B794-8526-4794-B603-51AC3799045D}" type="slidenum">
              <a:rPr lang="en-GB" smtClean="0"/>
              <a:t>‹#›</a:t>
            </a:fld>
            <a:endParaRPr lang="en-GB"/>
          </a:p>
        </p:txBody>
      </p:sp>
    </p:spTree>
    <p:extLst>
      <p:ext uri="{BB962C8B-B14F-4D97-AF65-F5344CB8AC3E}">
        <p14:creationId xmlns:p14="http://schemas.microsoft.com/office/powerpoint/2010/main" val="3105849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F55E93-0AB0-78DC-962D-5FABD63C65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071E399-4FCF-9C86-DED4-3AE49D2F15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8811B7-6C18-0DD1-C314-23834B1E8A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7E0843-2E01-416D-8994-A1A5C9806231}" type="datetimeFigureOut">
              <a:rPr lang="en-GB" smtClean="0"/>
              <a:t>04/04/2023</a:t>
            </a:fld>
            <a:endParaRPr lang="en-GB"/>
          </a:p>
        </p:txBody>
      </p:sp>
      <p:sp>
        <p:nvSpPr>
          <p:cNvPr id="5" name="Footer Placeholder 4">
            <a:extLst>
              <a:ext uri="{FF2B5EF4-FFF2-40B4-BE49-F238E27FC236}">
                <a16:creationId xmlns:a16="http://schemas.microsoft.com/office/drawing/2014/main" id="{240D3565-4A73-E158-4CD0-74FED57DF7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6E66797-4BDE-B6BA-9E7A-2E7BF918A3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B6B794-8526-4794-B603-51AC3799045D}" type="slidenum">
              <a:rPr lang="en-GB" smtClean="0"/>
              <a:t>‹#›</a:t>
            </a:fld>
            <a:endParaRPr lang="en-GB"/>
          </a:p>
        </p:txBody>
      </p:sp>
    </p:spTree>
    <p:extLst>
      <p:ext uri="{BB962C8B-B14F-4D97-AF65-F5344CB8AC3E}">
        <p14:creationId xmlns:p14="http://schemas.microsoft.com/office/powerpoint/2010/main" val="3781515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ideo" Target="https://www.youtube.com/embed/ZxLZ4uA_vUg?feature=oembed" TargetMode="Externa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www.npg.org.uk/collections/search/portrait/mw212818"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7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G"/><Relationship Id="rId4" Type="http://schemas.openxmlformats.org/officeDocument/2006/relationships/image" Target="../media/image27.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5D102-6C98-47C5-A9C6-AF8DD7BA4D30}"/>
              </a:ext>
            </a:extLst>
          </p:cNvPr>
          <p:cNvSpPr>
            <a:spLocks noGrp="1"/>
          </p:cNvSpPr>
          <p:nvPr>
            <p:ph type="ctrTitle"/>
          </p:nvPr>
        </p:nvSpPr>
        <p:spPr>
          <a:xfrm>
            <a:off x="1524000" y="1122363"/>
            <a:ext cx="9071728" cy="3883270"/>
          </a:xfrm>
        </p:spPr>
        <p:txBody>
          <a:bodyPr>
            <a:normAutofit/>
          </a:bodyPr>
          <a:lstStyle/>
          <a:p>
            <a:r>
              <a:rPr lang="en-GB" sz="8000" b="1" dirty="0"/>
              <a:t>Enquiry question</a:t>
            </a:r>
            <a:br>
              <a:rPr lang="en-GB" dirty="0"/>
            </a:br>
            <a:r>
              <a:rPr lang="en-GB" sz="4800" dirty="0"/>
              <a:t>Why is the Meeting House a significant place in the history of Claverham? </a:t>
            </a:r>
            <a:endParaRPr lang="en-GB" dirty="0"/>
          </a:p>
        </p:txBody>
      </p:sp>
    </p:spTree>
    <p:extLst>
      <p:ext uri="{BB962C8B-B14F-4D97-AF65-F5344CB8AC3E}">
        <p14:creationId xmlns:p14="http://schemas.microsoft.com/office/powerpoint/2010/main" val="2532094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2EAD5-BD23-4F7A-96E1-FFA2B5EBF5F1}"/>
              </a:ext>
            </a:extLst>
          </p:cNvPr>
          <p:cNvSpPr>
            <a:spLocks noGrp="1"/>
          </p:cNvSpPr>
          <p:nvPr>
            <p:ph type="title"/>
          </p:nvPr>
        </p:nvSpPr>
        <p:spPr/>
        <p:txBody>
          <a:bodyPr>
            <a:normAutofit/>
          </a:bodyPr>
          <a:lstStyle/>
          <a:p>
            <a:pPr algn="ctr"/>
            <a:r>
              <a:rPr lang="en-GB" sz="5400" b="1" dirty="0"/>
              <a:t>Enquiry overview</a:t>
            </a:r>
          </a:p>
        </p:txBody>
      </p:sp>
      <p:sp>
        <p:nvSpPr>
          <p:cNvPr id="3" name="Content Placeholder 2">
            <a:extLst>
              <a:ext uri="{FF2B5EF4-FFF2-40B4-BE49-F238E27FC236}">
                <a16:creationId xmlns:a16="http://schemas.microsoft.com/office/drawing/2014/main" id="{CD5E320B-4C4A-4898-B9F8-D16B840809A6}"/>
              </a:ext>
            </a:extLst>
          </p:cNvPr>
          <p:cNvSpPr>
            <a:spLocks noGrp="1"/>
          </p:cNvSpPr>
          <p:nvPr>
            <p:ph idx="1"/>
          </p:nvPr>
        </p:nvSpPr>
        <p:spPr/>
        <p:txBody>
          <a:bodyPr vert="horz" lIns="91440" tIns="45720" rIns="91440" bIns="45720" rtlCol="0" anchor="t">
            <a:normAutofit lnSpcReduction="10000"/>
          </a:bodyPr>
          <a:lstStyle/>
          <a:p>
            <a:pPr algn="ctr"/>
            <a:r>
              <a:rPr lang="en-GB" b="1" dirty="0"/>
              <a:t>Lesson 1: </a:t>
            </a:r>
            <a:r>
              <a:rPr lang="en-GB" dirty="0"/>
              <a:t>What does it mean for a place to be significant?</a:t>
            </a:r>
          </a:p>
          <a:p>
            <a:pPr algn="ctr"/>
            <a:r>
              <a:rPr lang="en-GB" b="1" dirty="0"/>
              <a:t>Lesson 2: </a:t>
            </a:r>
            <a:r>
              <a:rPr lang="en-GB" dirty="0"/>
              <a:t>What places are significant in Claverham?</a:t>
            </a:r>
          </a:p>
          <a:p>
            <a:pPr algn="ctr"/>
            <a:r>
              <a:rPr lang="en-GB" b="1" dirty="0"/>
              <a:t>Lesson 3: </a:t>
            </a:r>
            <a:r>
              <a:rPr lang="en-GB" dirty="0"/>
              <a:t>Who used the Meeting House in the past and why was it significant to them?</a:t>
            </a:r>
          </a:p>
          <a:p>
            <a:pPr algn="ctr"/>
            <a:r>
              <a:rPr lang="en-GB" b="1" dirty="0">
                <a:ea typeface="+mn-lt"/>
                <a:cs typeface="+mn-lt"/>
              </a:rPr>
              <a:t>Lesson 4 (visit to the Meeting House): </a:t>
            </a:r>
            <a:r>
              <a:rPr lang="en-GB" dirty="0">
                <a:ea typeface="+mn-lt"/>
                <a:cs typeface="+mn-lt"/>
              </a:rPr>
              <a:t>What can the building tell us about the significance of the Meeting House to Claverham?</a:t>
            </a:r>
          </a:p>
          <a:p>
            <a:pPr algn="ctr"/>
            <a:r>
              <a:rPr lang="en-GB" b="1" dirty="0"/>
              <a:t>Lesson 5: </a:t>
            </a:r>
            <a:r>
              <a:rPr lang="en-GB" dirty="0"/>
              <a:t>How has the significance of the Meeting House changed over time?</a:t>
            </a:r>
          </a:p>
          <a:p>
            <a:pPr algn="ctr"/>
            <a:r>
              <a:rPr lang="en-GB" b="1" dirty="0"/>
              <a:t>Lesson 6 (outcome activity): </a:t>
            </a:r>
            <a:r>
              <a:rPr lang="en-GB" dirty="0"/>
              <a:t>How can we record and share the history of the Meeting House?</a:t>
            </a:r>
          </a:p>
          <a:p>
            <a:endParaRPr lang="en-GB" dirty="0"/>
          </a:p>
        </p:txBody>
      </p:sp>
    </p:spTree>
    <p:extLst>
      <p:ext uri="{BB962C8B-B14F-4D97-AF65-F5344CB8AC3E}">
        <p14:creationId xmlns:p14="http://schemas.microsoft.com/office/powerpoint/2010/main" val="809124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B87B-6FF3-411D-B326-3BAF54D5B900}"/>
              </a:ext>
            </a:extLst>
          </p:cNvPr>
          <p:cNvSpPr>
            <a:spLocks noGrp="1"/>
          </p:cNvSpPr>
          <p:nvPr>
            <p:ph type="ctrTitle"/>
          </p:nvPr>
        </p:nvSpPr>
        <p:spPr/>
        <p:txBody>
          <a:bodyPr>
            <a:normAutofit/>
          </a:bodyPr>
          <a:lstStyle/>
          <a:p>
            <a:r>
              <a:rPr lang="en-GB" sz="9600" b="1" dirty="0"/>
              <a:t>Lesson 1</a:t>
            </a:r>
          </a:p>
        </p:txBody>
      </p:sp>
      <p:sp>
        <p:nvSpPr>
          <p:cNvPr id="3" name="Subtitle 2">
            <a:extLst>
              <a:ext uri="{FF2B5EF4-FFF2-40B4-BE49-F238E27FC236}">
                <a16:creationId xmlns:a16="http://schemas.microsoft.com/office/drawing/2014/main" id="{68FF8D73-8865-4DF8-9EF9-31C1FEF39693}"/>
              </a:ext>
            </a:extLst>
          </p:cNvPr>
          <p:cNvSpPr>
            <a:spLocks noGrp="1"/>
          </p:cNvSpPr>
          <p:nvPr>
            <p:ph type="subTitle" idx="1"/>
          </p:nvPr>
        </p:nvSpPr>
        <p:spPr/>
        <p:txBody>
          <a:bodyPr>
            <a:normAutofit/>
          </a:bodyPr>
          <a:lstStyle/>
          <a:p>
            <a:r>
              <a:rPr lang="en-GB" sz="3600" dirty="0"/>
              <a:t>What does it mean for a place to be significant?</a:t>
            </a:r>
          </a:p>
        </p:txBody>
      </p:sp>
    </p:spTree>
    <p:extLst>
      <p:ext uri="{BB962C8B-B14F-4D97-AF65-F5344CB8AC3E}">
        <p14:creationId xmlns:p14="http://schemas.microsoft.com/office/powerpoint/2010/main" val="1675447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E837C5-B073-46DB-BD4A-6E4657E985B0}"/>
              </a:ext>
            </a:extLst>
          </p:cNvPr>
          <p:cNvSpPr txBox="1"/>
          <p:nvPr/>
        </p:nvSpPr>
        <p:spPr>
          <a:xfrm>
            <a:off x="603315" y="329938"/>
            <a:ext cx="10680570" cy="60638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panose="020F0502020204030204"/>
                <a:ea typeface="+mn-ea"/>
                <a:cs typeface="+mn-cs"/>
              </a:rPr>
              <a:t>Lesson 1 overview</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71500" marR="0" lvl="0" indent="-571500" algn="ctr" defTabSz="914400" rtl="0" eaLnBrk="1" fontAlgn="auto" latinLnBrk="0" hangingPunct="1">
              <a:lnSpc>
                <a:spcPct val="200000"/>
              </a:lnSpc>
              <a:spcBef>
                <a:spcPts val="0"/>
              </a:spcBef>
              <a:spcAft>
                <a:spcPts val="60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Introduce ‘mystery building’</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What do we mean by significant?</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What makes a building significant?</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Activity: </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What buildings are significant to you?</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Plenary</a:t>
            </a:r>
          </a:p>
        </p:txBody>
      </p:sp>
    </p:spTree>
    <p:extLst>
      <p:ext uri="{BB962C8B-B14F-4D97-AF65-F5344CB8AC3E}">
        <p14:creationId xmlns:p14="http://schemas.microsoft.com/office/powerpoint/2010/main" val="79046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EBF6F3D7-215B-41F9-9367-0AE83350CE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300" y="1171956"/>
            <a:ext cx="6629400" cy="503834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E3DBF9E-DBCA-43AE-8868-0C0E67A560EB}"/>
              </a:ext>
            </a:extLst>
          </p:cNvPr>
          <p:cNvSpPr txBox="1"/>
          <p:nvPr/>
        </p:nvSpPr>
        <p:spPr>
          <a:xfrm>
            <a:off x="742950" y="123825"/>
            <a:ext cx="1095375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Where is this building?</a:t>
            </a:r>
          </a:p>
        </p:txBody>
      </p:sp>
    </p:spTree>
    <p:extLst>
      <p:ext uri="{BB962C8B-B14F-4D97-AF65-F5344CB8AC3E}">
        <p14:creationId xmlns:p14="http://schemas.microsoft.com/office/powerpoint/2010/main" val="2925608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e the source image">
            <a:extLst>
              <a:ext uri="{FF2B5EF4-FFF2-40B4-BE49-F238E27FC236}">
                <a16:creationId xmlns:a16="http://schemas.microsoft.com/office/drawing/2014/main" id="{BE0676CD-003E-4144-9A5B-EDC83C2F19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050" y="1466850"/>
            <a:ext cx="6291512" cy="47815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C4C0365-F791-40B4-BF74-2DB6C0B920E9}"/>
              </a:ext>
            </a:extLst>
          </p:cNvPr>
          <p:cNvSpPr txBox="1"/>
          <p:nvPr/>
        </p:nvSpPr>
        <p:spPr>
          <a:xfrm>
            <a:off x="638175" y="247650"/>
            <a:ext cx="10734675"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dirty="0">
                <a:ln>
                  <a:noFill/>
                </a:ln>
                <a:solidFill>
                  <a:prstClr val="black"/>
                </a:solidFill>
                <a:effectLst/>
                <a:uLnTx/>
                <a:uFillTx/>
                <a:latin typeface="Calibri" panose="020F0502020204030204"/>
                <a:ea typeface="+mn-ea"/>
                <a:cs typeface="+mn-cs"/>
              </a:rPr>
              <a:t>This is Claverham Meeting House.</a:t>
            </a:r>
          </a:p>
        </p:txBody>
      </p:sp>
      <p:sp>
        <p:nvSpPr>
          <p:cNvPr id="4" name="Rectangle 3">
            <a:extLst>
              <a:ext uri="{FF2B5EF4-FFF2-40B4-BE49-F238E27FC236}">
                <a16:creationId xmlns:a16="http://schemas.microsoft.com/office/drawing/2014/main" id="{68A63952-F8DA-4B46-A29A-29A9C1D9A081}"/>
              </a:ext>
            </a:extLst>
          </p:cNvPr>
          <p:cNvSpPr/>
          <p:nvPr/>
        </p:nvSpPr>
        <p:spPr>
          <a:xfrm>
            <a:off x="7581900" y="1924050"/>
            <a:ext cx="3829050" cy="2733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Have you ever been here or seen it?</a:t>
            </a:r>
          </a:p>
        </p:txBody>
      </p:sp>
    </p:spTree>
    <p:extLst>
      <p:ext uri="{BB962C8B-B14F-4D97-AF65-F5344CB8AC3E}">
        <p14:creationId xmlns:p14="http://schemas.microsoft.com/office/powerpoint/2010/main" val="3327458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05CC08-996B-48EC-B80F-C5ACD0466B91}"/>
              </a:ext>
            </a:extLst>
          </p:cNvPr>
          <p:cNvSpPr/>
          <p:nvPr/>
        </p:nvSpPr>
        <p:spPr>
          <a:xfrm>
            <a:off x="1088994" y="1706893"/>
            <a:ext cx="10014012" cy="379076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dirty="0">
                <a:ln>
                  <a:noFill/>
                </a:ln>
                <a:solidFill>
                  <a:prstClr val="black"/>
                </a:solidFill>
                <a:effectLst/>
                <a:uLnTx/>
                <a:uFillTx/>
                <a:latin typeface="Calibri" panose="020F0502020204030204"/>
                <a:ea typeface="+mn-ea"/>
                <a:cs typeface="+mn-cs"/>
              </a:rPr>
              <a:t>Why is the Meeting House a significant building in the history of Claverham?</a:t>
            </a:r>
          </a:p>
        </p:txBody>
      </p:sp>
      <p:sp>
        <p:nvSpPr>
          <p:cNvPr id="3" name="TextBox 2">
            <a:extLst>
              <a:ext uri="{FF2B5EF4-FFF2-40B4-BE49-F238E27FC236}">
                <a16:creationId xmlns:a16="http://schemas.microsoft.com/office/drawing/2014/main" id="{285C744D-CDBE-47BC-9617-5062300137FF}"/>
              </a:ext>
            </a:extLst>
          </p:cNvPr>
          <p:cNvSpPr txBox="1"/>
          <p:nvPr/>
        </p:nvSpPr>
        <p:spPr>
          <a:xfrm>
            <a:off x="65989" y="397933"/>
            <a:ext cx="1195318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prstClr val="black"/>
                </a:solidFill>
                <a:effectLst/>
                <a:uLnTx/>
                <a:uFillTx/>
                <a:latin typeface="Calibri" panose="020F0502020204030204"/>
                <a:ea typeface="+mn-ea"/>
                <a:cs typeface="+mn-cs"/>
              </a:rPr>
              <a:t>We will be exploring this building to discover…</a:t>
            </a:r>
          </a:p>
        </p:txBody>
      </p:sp>
    </p:spTree>
    <p:extLst>
      <p:ext uri="{BB962C8B-B14F-4D97-AF65-F5344CB8AC3E}">
        <p14:creationId xmlns:p14="http://schemas.microsoft.com/office/powerpoint/2010/main" val="4069220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73BA7-3AAB-428C-B71E-6531D0AE766F}"/>
              </a:ext>
            </a:extLst>
          </p:cNvPr>
          <p:cNvSpPr txBox="1"/>
          <p:nvPr/>
        </p:nvSpPr>
        <p:spPr>
          <a:xfrm>
            <a:off x="471340" y="414779"/>
            <a:ext cx="1089738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do we mean by </a:t>
            </a:r>
            <a:r>
              <a:rPr kumimoji="0" lang="en-GB" sz="48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 name="TextBox 4">
            <a:extLst>
              <a:ext uri="{FF2B5EF4-FFF2-40B4-BE49-F238E27FC236}">
                <a16:creationId xmlns:a16="http://schemas.microsoft.com/office/drawing/2014/main" id="{A38BBA74-03BD-4177-9971-C34536EAB75F}"/>
              </a:ext>
            </a:extLst>
          </p:cNvPr>
          <p:cNvSpPr txBox="1"/>
          <p:nvPr/>
        </p:nvSpPr>
        <p:spPr>
          <a:xfrm>
            <a:off x="204248" y="1583703"/>
            <a:ext cx="11591827"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We have already learnt about some </a:t>
            </a:r>
            <a:r>
              <a:rPr kumimoji="0" lang="en-GB" sz="32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people from the past.</a:t>
            </a:r>
          </a:p>
        </p:txBody>
      </p:sp>
      <p:pic>
        <p:nvPicPr>
          <p:cNvPr id="1030" name="Picture 6" descr="Isambard Kingdom Brunel by Robert Howlett">
            <a:extLst>
              <a:ext uri="{FF2B5EF4-FFF2-40B4-BE49-F238E27FC236}">
                <a16:creationId xmlns:a16="http://schemas.microsoft.com/office/drawing/2014/main" id="{0E5C9706-487B-4268-8830-B96664DAC5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3314" y="3094855"/>
            <a:ext cx="4381500" cy="26289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B8D4EE0-8B93-4104-948C-EC0C1927EBA7}"/>
              </a:ext>
            </a:extLst>
          </p:cNvPr>
          <p:cNvSpPr txBox="1"/>
          <p:nvPr/>
        </p:nvSpPr>
        <p:spPr>
          <a:xfrm>
            <a:off x="1061884" y="5987845"/>
            <a:ext cx="100584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Can you remember what makes them </a:t>
            </a:r>
            <a:r>
              <a:rPr kumimoji="0" lang="en-GB" sz="28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7" name="Picture 6">
            <a:extLst>
              <a:ext uri="{FF2B5EF4-FFF2-40B4-BE49-F238E27FC236}">
                <a16:creationId xmlns:a16="http://schemas.microsoft.com/office/drawing/2014/main" id="{BE1DB4AD-0ACF-49D7-DCB2-5007C5CBDA62}"/>
              </a:ext>
            </a:extLst>
          </p:cNvPr>
          <p:cNvPicPr>
            <a:picLocks noChangeAspect="1"/>
          </p:cNvPicPr>
          <p:nvPr/>
        </p:nvPicPr>
        <p:blipFill>
          <a:blip r:embed="rId4"/>
          <a:stretch>
            <a:fillRect/>
          </a:stretch>
        </p:blipFill>
        <p:spPr>
          <a:xfrm>
            <a:off x="2170106" y="3022079"/>
            <a:ext cx="3157699" cy="2833721"/>
          </a:xfrm>
          <a:prstGeom prst="rect">
            <a:avLst/>
          </a:prstGeom>
        </p:spPr>
      </p:pic>
    </p:spTree>
    <p:extLst>
      <p:ext uri="{BB962C8B-B14F-4D97-AF65-F5344CB8AC3E}">
        <p14:creationId xmlns:p14="http://schemas.microsoft.com/office/powerpoint/2010/main" val="3556191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73BA7-3AAB-428C-B71E-6531D0AE766F}"/>
              </a:ext>
            </a:extLst>
          </p:cNvPr>
          <p:cNvSpPr txBox="1"/>
          <p:nvPr/>
        </p:nvSpPr>
        <p:spPr>
          <a:xfrm>
            <a:off x="471340" y="414779"/>
            <a:ext cx="1089738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do we mean by </a:t>
            </a:r>
            <a:r>
              <a:rPr kumimoji="0" lang="en-GB" sz="48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 name="TextBox 2">
            <a:extLst>
              <a:ext uri="{FF2B5EF4-FFF2-40B4-BE49-F238E27FC236}">
                <a16:creationId xmlns:a16="http://schemas.microsoft.com/office/drawing/2014/main" id="{BE626322-9EBD-4AB7-A159-7CF33B511F40}"/>
              </a:ext>
            </a:extLst>
          </p:cNvPr>
          <p:cNvSpPr txBox="1"/>
          <p:nvPr/>
        </p:nvSpPr>
        <p:spPr>
          <a:xfrm>
            <a:off x="471340" y="1945977"/>
            <a:ext cx="11249320" cy="40149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They are </a:t>
            </a:r>
            <a:r>
              <a:rPr kumimoji="0" lang="en-GB" sz="24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 because they…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changed events at the time at which they lived</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improved lots of people’s lives – or made them worse</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changed people’s ideas</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had a long-lasting impact on their country or the world</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was a really good or a very bad example to other people of how to live or behave</a:t>
            </a:r>
          </a:p>
          <a:p>
            <a:pPr marL="120650" marR="0" lvl="0" indent="0" algn="ctr" defTabSz="914400" rtl="0" eaLnBrk="1" fontAlgn="auto" latinLnBrk="0" hangingPunct="1">
              <a:lnSpc>
                <a:spcPct val="150000"/>
              </a:lnSpc>
              <a:spcBef>
                <a:spcPts val="0"/>
              </a:spcBef>
              <a:spcAft>
                <a:spcPts val="0"/>
              </a:spcAft>
              <a:buClr>
                <a:prstClr val="black"/>
              </a:buClr>
              <a:buSzPts val="1700"/>
              <a:buFontTx/>
              <a:buNone/>
              <a:tabLst/>
              <a:defRPr/>
            </a:pPr>
            <a:r>
              <a:rPr kumimoji="0" lang="en-GB" sz="20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©Ian Dawson </a:t>
            </a:r>
            <a:endParaRPr kumimoji="0" lang="en-GB" sz="20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732356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73BA7-3AAB-428C-B71E-6531D0AE766F}"/>
              </a:ext>
            </a:extLst>
          </p:cNvPr>
          <p:cNvSpPr txBox="1"/>
          <p:nvPr/>
        </p:nvSpPr>
        <p:spPr>
          <a:xfrm>
            <a:off x="471340" y="414779"/>
            <a:ext cx="1089738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makes a building </a:t>
            </a:r>
            <a:r>
              <a:rPr kumimoji="0" lang="en-GB" sz="48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 name="TextBox 2">
            <a:extLst>
              <a:ext uri="{FF2B5EF4-FFF2-40B4-BE49-F238E27FC236}">
                <a16:creationId xmlns:a16="http://schemas.microsoft.com/office/drawing/2014/main" id="{BE626322-9EBD-4AB7-A159-7CF33B511F40}"/>
              </a:ext>
            </a:extLst>
          </p:cNvPr>
          <p:cNvSpPr txBox="1"/>
          <p:nvPr/>
        </p:nvSpPr>
        <p:spPr>
          <a:xfrm>
            <a:off x="612743" y="2697108"/>
            <a:ext cx="11249320" cy="29897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They are </a:t>
            </a:r>
            <a:r>
              <a:rPr kumimoji="0" lang="en-GB" sz="24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 because they…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played an important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r</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ole</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in people’s lives </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were the location for a key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e</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vent</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in the past</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are a good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e</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xample</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of a building from a particular time period</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are </a:t>
            </a:r>
            <a:r>
              <a:rPr kumimoji="0" lang="en-GB" sz="2400" b="1" u="sng" strike="noStrike" kern="1200" cap="none" spc="0" normalizeH="0" baseline="0" noProof="0" dirty="0">
                <a:ln>
                  <a:noFill/>
                </a:ln>
                <a:solidFill>
                  <a:prstClr val="black"/>
                </a:solidFill>
                <a:effectLst/>
                <a:uLnTx/>
                <a:uFillTx/>
                <a:latin typeface="Calibri Light" panose="020F0302020204030204"/>
                <a:ea typeface="Arial"/>
                <a:cs typeface="Arial"/>
                <a:sym typeface="Arial"/>
              </a:rPr>
              <a:t>l</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inked</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with a significant individual (e.g. their home)</a:t>
            </a:r>
          </a:p>
        </p:txBody>
      </p:sp>
      <p:sp>
        <p:nvSpPr>
          <p:cNvPr id="4" name="TextBox 3">
            <a:extLst>
              <a:ext uri="{FF2B5EF4-FFF2-40B4-BE49-F238E27FC236}">
                <a16:creationId xmlns:a16="http://schemas.microsoft.com/office/drawing/2014/main" id="{663A1767-94C7-417E-AF98-F27DD6C6D505}"/>
              </a:ext>
            </a:extLst>
          </p:cNvPr>
          <p:cNvSpPr txBox="1"/>
          <p:nvPr/>
        </p:nvSpPr>
        <p:spPr>
          <a:xfrm>
            <a:off x="1678440" y="5858446"/>
            <a:ext cx="91179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R</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ole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vent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xample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L</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inked</a:t>
            </a:r>
          </a:p>
        </p:txBody>
      </p:sp>
      <p:sp>
        <p:nvSpPr>
          <p:cNvPr id="6" name="TextBox 5">
            <a:extLst>
              <a:ext uri="{FF2B5EF4-FFF2-40B4-BE49-F238E27FC236}">
                <a16:creationId xmlns:a16="http://schemas.microsoft.com/office/drawing/2014/main" id="{9352ED70-B5DA-42A1-93F6-DB213164F035}"/>
              </a:ext>
            </a:extLst>
          </p:cNvPr>
          <p:cNvSpPr txBox="1"/>
          <p:nvPr/>
        </p:nvSpPr>
        <p:spPr>
          <a:xfrm>
            <a:off x="717616" y="1384671"/>
            <a:ext cx="10585122"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Buildings can also be </a:t>
            </a:r>
            <a:r>
              <a:rPr kumimoji="0" lang="en-GB" sz="32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and can tell us about the history of a place.</a:t>
            </a:r>
          </a:p>
        </p:txBody>
      </p:sp>
    </p:spTree>
    <p:extLst>
      <p:ext uri="{BB962C8B-B14F-4D97-AF65-F5344CB8AC3E}">
        <p14:creationId xmlns:p14="http://schemas.microsoft.com/office/powerpoint/2010/main" val="114090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556182" y="-542356"/>
            <a:ext cx="11227323" cy="269166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prstClr val="black"/>
                </a:solidFill>
                <a:effectLst/>
                <a:uLnTx/>
                <a:uFillTx/>
                <a:latin typeface="Calibri" panose="020F0502020204030204"/>
                <a:ea typeface="+mn-ea"/>
                <a:cs typeface="+mn-cs"/>
              </a:rPr>
              <a:t>What places are </a:t>
            </a:r>
            <a:r>
              <a:rPr kumimoji="0" lang="en-GB" sz="54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5400" b="0" i="0" u="none" strike="noStrike" kern="1200" cap="none" spc="0" normalizeH="0" baseline="0" noProof="0" dirty="0">
                <a:ln>
                  <a:noFill/>
                </a:ln>
                <a:solidFill>
                  <a:prstClr val="black"/>
                </a:solidFill>
                <a:effectLst/>
                <a:uLnTx/>
                <a:uFillTx/>
                <a:latin typeface="Calibri" panose="020F0502020204030204"/>
                <a:ea typeface="+mn-ea"/>
                <a:cs typeface="+mn-cs"/>
              </a:rPr>
              <a:t> to you?</a:t>
            </a:r>
          </a:p>
        </p:txBody>
      </p:sp>
      <p:sp>
        <p:nvSpPr>
          <p:cNvPr id="3" name="TextBox 2">
            <a:extLst>
              <a:ext uri="{FF2B5EF4-FFF2-40B4-BE49-F238E27FC236}">
                <a16:creationId xmlns:a16="http://schemas.microsoft.com/office/drawing/2014/main" id="{16A04371-EBE8-4A42-B77D-BDF4F6A5FE93}"/>
              </a:ext>
            </a:extLst>
          </p:cNvPr>
          <p:cNvSpPr txBox="1"/>
          <p:nvPr/>
        </p:nvSpPr>
        <p:spPr>
          <a:xfrm>
            <a:off x="1847653" y="5786855"/>
            <a:ext cx="8644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R</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ole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vent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xample</a:t>
            </a:r>
            <a:r>
              <a:rPr lang="en-GB" sz="3200" dirty="0">
                <a:solidFill>
                  <a:prstClr val="black"/>
                </a:solidFill>
                <a:latin typeface="Calibri" panose="020F0502020204030204"/>
              </a:rPr>
              <a:t>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L</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inked</a:t>
            </a:r>
          </a:p>
        </p:txBody>
      </p:sp>
      <p:sp>
        <p:nvSpPr>
          <p:cNvPr id="6" name="TextBox 5">
            <a:extLst>
              <a:ext uri="{FF2B5EF4-FFF2-40B4-BE49-F238E27FC236}">
                <a16:creationId xmlns:a16="http://schemas.microsoft.com/office/drawing/2014/main" id="{6A02988B-6699-4008-8CD2-72247B0A0514}"/>
              </a:ext>
            </a:extLst>
          </p:cNvPr>
          <p:cNvSpPr txBox="1"/>
          <p:nvPr/>
        </p:nvSpPr>
        <p:spPr>
          <a:xfrm>
            <a:off x="939538" y="1763768"/>
            <a:ext cx="10312923" cy="3330464"/>
          </a:xfrm>
          <a:prstGeom prst="rect">
            <a:avLst/>
          </a:prstGeom>
          <a:noFill/>
        </p:spPr>
        <p:txBody>
          <a:bodyPr wrap="square">
            <a:spAutoFit/>
          </a:bodyPr>
          <a:lstStyle/>
          <a:p>
            <a:pPr marL="285750" marR="0" lvl="0" indent="-28575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Does it play an important </a:t>
            </a:r>
            <a:r>
              <a:rPr kumimoji="0" lang="en-GB" sz="3600" b="1" i="1" strike="noStrike" kern="1200" cap="none" spc="0" normalizeH="0" baseline="0" noProof="0" dirty="0">
                <a:ln>
                  <a:noFill/>
                </a:ln>
                <a:solidFill>
                  <a:prstClr val="black"/>
                </a:solidFill>
                <a:effectLst/>
                <a:uLnTx/>
                <a:uFillTx/>
                <a:latin typeface="Calibri" panose="020F0502020204030204"/>
                <a:ea typeface="+mn-ea"/>
                <a:cs typeface="+mn-cs"/>
              </a:rPr>
              <a:t>r</a:t>
            </a:r>
            <a:r>
              <a:rPr kumimoji="0" lang="en-GB" sz="3600" b="0" i="1" u="none" strike="noStrike" kern="1200" cap="none" spc="0" normalizeH="0" baseline="0" noProof="0" dirty="0">
                <a:ln>
                  <a:noFill/>
                </a:ln>
                <a:solidFill>
                  <a:prstClr val="black"/>
                </a:solidFill>
                <a:effectLst/>
                <a:uLnTx/>
                <a:uFillTx/>
                <a:latin typeface="Calibri" panose="020F0502020204030204"/>
                <a:ea typeface="+mn-ea"/>
                <a:cs typeface="+mn-cs"/>
              </a:rPr>
              <a:t>ole</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 in your life?</a:t>
            </a:r>
          </a:p>
          <a:p>
            <a:pPr marL="285750" marR="0" lvl="0" indent="-28575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Has a special </a:t>
            </a:r>
            <a:r>
              <a:rPr kumimoji="0" lang="en-GB" sz="3600" b="1" i="1" strike="noStrike" kern="1200" cap="none" spc="0" normalizeH="0" baseline="0" noProof="0" dirty="0">
                <a:ln>
                  <a:noFill/>
                </a:ln>
                <a:solidFill>
                  <a:prstClr val="black"/>
                </a:solidFill>
                <a:effectLst/>
                <a:uLnTx/>
                <a:uFillTx/>
                <a:latin typeface="Calibri" panose="020F0502020204030204"/>
                <a:ea typeface="+mn-ea"/>
                <a:cs typeface="+mn-cs"/>
              </a:rPr>
              <a:t>e</a:t>
            </a:r>
            <a:r>
              <a:rPr kumimoji="0" lang="en-GB" sz="3600" b="0" i="1" u="none" strike="noStrike" kern="1200" cap="none" spc="0" normalizeH="0" baseline="0" noProof="0" dirty="0">
                <a:ln>
                  <a:noFill/>
                </a:ln>
                <a:solidFill>
                  <a:prstClr val="black"/>
                </a:solidFill>
                <a:effectLst/>
                <a:uLnTx/>
                <a:uFillTx/>
                <a:latin typeface="Calibri" panose="020F0502020204030204"/>
                <a:ea typeface="+mn-ea"/>
                <a:cs typeface="+mn-cs"/>
              </a:rPr>
              <a:t>vent</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 happened there?</a:t>
            </a:r>
          </a:p>
          <a:p>
            <a:pPr marL="285750" marR="0" lvl="0" indent="-28575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Is it a good </a:t>
            </a:r>
            <a:r>
              <a:rPr kumimoji="0" lang="en-GB" sz="3600" b="1" i="1" strike="noStrike" kern="1200" cap="none" spc="0" normalizeH="0" baseline="0" noProof="0" dirty="0">
                <a:ln>
                  <a:noFill/>
                </a:ln>
                <a:solidFill>
                  <a:prstClr val="black"/>
                </a:solidFill>
                <a:effectLst/>
                <a:uLnTx/>
                <a:uFillTx/>
                <a:latin typeface="Calibri" panose="020F0502020204030204"/>
                <a:ea typeface="+mn-ea"/>
                <a:cs typeface="+mn-cs"/>
              </a:rPr>
              <a:t>e</a:t>
            </a:r>
            <a:r>
              <a:rPr kumimoji="0" lang="en-GB" sz="3600" b="0" i="1" u="none" strike="noStrike" kern="1200" cap="none" spc="0" normalizeH="0" baseline="0" noProof="0" dirty="0">
                <a:ln>
                  <a:noFill/>
                </a:ln>
                <a:solidFill>
                  <a:prstClr val="black"/>
                </a:solidFill>
                <a:effectLst/>
                <a:uLnTx/>
                <a:uFillTx/>
                <a:latin typeface="Calibri" panose="020F0502020204030204"/>
                <a:ea typeface="+mn-ea"/>
                <a:cs typeface="+mn-cs"/>
              </a:rPr>
              <a:t>xample</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 of a building for our time?</a:t>
            </a:r>
          </a:p>
          <a:p>
            <a:pPr marL="285750" marR="0" lvl="0" indent="-28575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Is it </a:t>
            </a:r>
            <a:r>
              <a:rPr kumimoji="0" lang="en-GB" sz="3600" b="1" i="1" strike="noStrike" kern="1200" cap="none" spc="0" normalizeH="0" baseline="0" noProof="0" dirty="0">
                <a:ln>
                  <a:noFill/>
                </a:ln>
                <a:solidFill>
                  <a:prstClr val="black"/>
                </a:solidFill>
                <a:effectLst/>
                <a:uLnTx/>
                <a:uFillTx/>
                <a:latin typeface="Calibri" panose="020F0502020204030204"/>
                <a:ea typeface="+mn-ea"/>
                <a:cs typeface="+mn-cs"/>
              </a:rPr>
              <a:t>l</a:t>
            </a:r>
            <a:r>
              <a:rPr kumimoji="0" lang="en-GB" sz="3600" b="0" i="1" u="none" strike="noStrike" kern="1200" cap="none" spc="0" normalizeH="0" baseline="0" noProof="0" dirty="0">
                <a:ln>
                  <a:noFill/>
                </a:ln>
                <a:solidFill>
                  <a:prstClr val="black"/>
                </a:solidFill>
                <a:effectLst/>
                <a:uLnTx/>
                <a:uFillTx/>
                <a:latin typeface="Calibri" panose="020F0502020204030204"/>
                <a:ea typeface="+mn-ea"/>
                <a:cs typeface="+mn-cs"/>
              </a:rPr>
              <a:t>inked</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 to a significant person?</a:t>
            </a:r>
          </a:p>
        </p:txBody>
      </p:sp>
    </p:spTree>
    <p:extLst>
      <p:ext uri="{BB962C8B-B14F-4D97-AF65-F5344CB8AC3E}">
        <p14:creationId xmlns:p14="http://schemas.microsoft.com/office/powerpoint/2010/main" val="3840919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689727" y="-461230"/>
            <a:ext cx="10812544"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Activity 1</a:t>
            </a:r>
          </a:p>
        </p:txBody>
      </p:sp>
      <p:sp>
        <p:nvSpPr>
          <p:cNvPr id="3" name="TextBox 2">
            <a:extLst>
              <a:ext uri="{FF2B5EF4-FFF2-40B4-BE49-F238E27FC236}">
                <a16:creationId xmlns:a16="http://schemas.microsoft.com/office/drawing/2014/main" id="{16A04371-EBE8-4A42-B77D-BDF4F6A5FE93}"/>
              </a:ext>
            </a:extLst>
          </p:cNvPr>
          <p:cNvSpPr txBox="1"/>
          <p:nvPr/>
        </p:nvSpPr>
        <p:spPr>
          <a:xfrm>
            <a:off x="1564848" y="5825766"/>
            <a:ext cx="895075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R</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ole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vent	</a:t>
            </a:r>
            <a:r>
              <a:rPr kumimoji="0" lang="en-GB" sz="3200" b="0" i="0"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xample</a:t>
            </a:r>
            <a:r>
              <a:rPr lang="en-GB" sz="3200" dirty="0">
                <a:solidFill>
                  <a:prstClr val="black"/>
                </a:solidFill>
                <a:latin typeface="Calibri" panose="020F0502020204030204"/>
              </a:rPr>
              <a:t>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L</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inked</a:t>
            </a:r>
          </a:p>
        </p:txBody>
      </p:sp>
      <p:sp>
        <p:nvSpPr>
          <p:cNvPr id="6" name="TextBox 5">
            <a:extLst>
              <a:ext uri="{FF2B5EF4-FFF2-40B4-BE49-F238E27FC236}">
                <a16:creationId xmlns:a16="http://schemas.microsoft.com/office/drawing/2014/main" id="{6A02988B-6699-4008-8CD2-72247B0A0514}"/>
              </a:ext>
            </a:extLst>
          </p:cNvPr>
          <p:cNvSpPr txBox="1"/>
          <p:nvPr/>
        </p:nvSpPr>
        <p:spPr>
          <a:xfrm>
            <a:off x="939538" y="1763768"/>
            <a:ext cx="10312923" cy="34163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Draw and label pictures to show which places or buildings are </a:t>
            </a:r>
            <a:r>
              <a:rPr kumimoji="0" lang="en-GB" sz="36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 to you.</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dirty="0">
                <a:ln>
                  <a:noFill/>
                </a:ln>
                <a:solidFill>
                  <a:prstClr val="black"/>
                </a:solidFill>
                <a:effectLst/>
                <a:uLnTx/>
                <a:uFillTx/>
                <a:latin typeface="Calibri" panose="020F0502020204030204"/>
                <a:ea typeface="+mn-ea"/>
                <a:cs typeface="+mn-cs"/>
              </a:rPr>
              <a:t>Challenge: </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Can you explain why they are significant to you and how they might link with our significance criteria?</a:t>
            </a:r>
          </a:p>
        </p:txBody>
      </p:sp>
    </p:spTree>
    <p:extLst>
      <p:ext uri="{BB962C8B-B14F-4D97-AF65-F5344CB8AC3E}">
        <p14:creationId xmlns:p14="http://schemas.microsoft.com/office/powerpoint/2010/main" val="1857682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583660" y="-121865"/>
            <a:ext cx="11168422"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prstClr val="black"/>
                </a:solidFill>
                <a:effectLst/>
                <a:uLnTx/>
                <a:uFillTx/>
                <a:latin typeface="Calibri" panose="020F0502020204030204"/>
                <a:ea typeface="+mn-ea"/>
                <a:cs typeface="+mn-cs"/>
              </a:rPr>
              <a:t>Plenary</a:t>
            </a:r>
            <a:endParaRPr kumimoji="0" lang="en-GB" sz="6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6A02988B-6699-4008-8CD2-72247B0A0514}"/>
              </a:ext>
            </a:extLst>
          </p:cNvPr>
          <p:cNvSpPr txBox="1"/>
          <p:nvPr/>
        </p:nvSpPr>
        <p:spPr>
          <a:xfrm>
            <a:off x="1014952" y="1825083"/>
            <a:ext cx="10312923" cy="3970318"/>
          </a:xfrm>
          <a:prstGeom prst="rect">
            <a:avLst/>
          </a:prstGeom>
          <a:noFill/>
        </p:spPr>
        <p:txBody>
          <a:bodyPr wrap="square">
            <a:spAutoFit/>
          </a:bodyPr>
          <a:lstStyle/>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Did any of you pick the same place?</a:t>
            </a: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Do you think that the places you chose will still be significant to </a:t>
            </a:r>
            <a:r>
              <a:rPr kumimoji="0" lang="en-GB" sz="3600" b="1" i="0" u="sng" strike="noStrike" kern="1200" cap="none" spc="0" normalizeH="0" baseline="0" noProof="0" dirty="0">
                <a:ln>
                  <a:noFill/>
                </a:ln>
                <a:solidFill>
                  <a:prstClr val="black"/>
                </a:solidFill>
                <a:effectLst/>
                <a:uLnTx/>
                <a:uFillTx/>
                <a:latin typeface="Calibri" panose="020F0502020204030204"/>
                <a:ea typeface="+mn-ea"/>
                <a:cs typeface="+mn-cs"/>
              </a:rPr>
              <a:t>you</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 in 50 years’ time?</a:t>
            </a: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Will they be significant to </a:t>
            </a:r>
            <a:r>
              <a:rPr kumimoji="0" lang="en-GB" sz="3600" b="1" i="0" u="sng" strike="noStrike" kern="1200" cap="none" spc="0" normalizeH="0" baseline="0" noProof="0" dirty="0">
                <a:ln>
                  <a:noFill/>
                </a:ln>
                <a:solidFill>
                  <a:prstClr val="black"/>
                </a:solidFill>
                <a:effectLst/>
                <a:uLnTx/>
                <a:uFillTx/>
                <a:latin typeface="Calibri" panose="020F0502020204030204"/>
                <a:ea typeface="+mn-ea"/>
                <a:cs typeface="+mn-cs"/>
              </a:rPr>
              <a:t>other people </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in 100 years’ time?</a:t>
            </a:r>
          </a:p>
        </p:txBody>
      </p:sp>
    </p:spTree>
    <p:extLst>
      <p:ext uri="{BB962C8B-B14F-4D97-AF65-F5344CB8AC3E}">
        <p14:creationId xmlns:p14="http://schemas.microsoft.com/office/powerpoint/2010/main" val="3685604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5D102-6C98-47C5-A9C6-AF8DD7BA4D30}"/>
              </a:ext>
            </a:extLst>
          </p:cNvPr>
          <p:cNvSpPr>
            <a:spLocks noGrp="1"/>
          </p:cNvSpPr>
          <p:nvPr>
            <p:ph type="ctrTitle"/>
          </p:nvPr>
        </p:nvSpPr>
        <p:spPr>
          <a:xfrm>
            <a:off x="1524000" y="1122363"/>
            <a:ext cx="9071728" cy="3883270"/>
          </a:xfrm>
        </p:spPr>
        <p:txBody>
          <a:bodyPr>
            <a:normAutofit/>
          </a:bodyPr>
          <a:lstStyle/>
          <a:p>
            <a:r>
              <a:rPr lang="en-GB" sz="8000" b="1" dirty="0"/>
              <a:t>Enquiry question</a:t>
            </a:r>
            <a:br>
              <a:rPr lang="en-GB" dirty="0"/>
            </a:br>
            <a:r>
              <a:rPr lang="en-GB" sz="4800" dirty="0"/>
              <a:t>Why is the Meeting House a significant place in the history of Claverham? </a:t>
            </a:r>
            <a:endParaRPr lang="en-GB" dirty="0"/>
          </a:p>
        </p:txBody>
      </p:sp>
    </p:spTree>
    <p:extLst>
      <p:ext uri="{BB962C8B-B14F-4D97-AF65-F5344CB8AC3E}">
        <p14:creationId xmlns:p14="http://schemas.microsoft.com/office/powerpoint/2010/main" val="3901937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2EAD5-BD23-4F7A-96E1-FFA2B5EBF5F1}"/>
              </a:ext>
            </a:extLst>
          </p:cNvPr>
          <p:cNvSpPr>
            <a:spLocks noGrp="1"/>
          </p:cNvSpPr>
          <p:nvPr>
            <p:ph type="title"/>
          </p:nvPr>
        </p:nvSpPr>
        <p:spPr/>
        <p:txBody>
          <a:bodyPr>
            <a:normAutofit/>
          </a:bodyPr>
          <a:lstStyle/>
          <a:p>
            <a:pPr algn="ctr"/>
            <a:r>
              <a:rPr lang="en-GB" sz="5400" b="1" dirty="0"/>
              <a:t>Enquiry overview</a:t>
            </a:r>
          </a:p>
        </p:txBody>
      </p:sp>
      <p:sp>
        <p:nvSpPr>
          <p:cNvPr id="3" name="Content Placeholder 2">
            <a:extLst>
              <a:ext uri="{FF2B5EF4-FFF2-40B4-BE49-F238E27FC236}">
                <a16:creationId xmlns:a16="http://schemas.microsoft.com/office/drawing/2014/main" id="{CD5E320B-4C4A-4898-B9F8-D16B840809A6}"/>
              </a:ext>
            </a:extLst>
          </p:cNvPr>
          <p:cNvSpPr>
            <a:spLocks noGrp="1"/>
          </p:cNvSpPr>
          <p:nvPr>
            <p:ph idx="1"/>
          </p:nvPr>
        </p:nvSpPr>
        <p:spPr/>
        <p:txBody>
          <a:bodyPr vert="horz" lIns="91440" tIns="45720" rIns="91440" bIns="45720" rtlCol="0" anchor="t">
            <a:normAutofit lnSpcReduction="10000"/>
          </a:bodyPr>
          <a:lstStyle/>
          <a:p>
            <a:pPr algn="ctr"/>
            <a:r>
              <a:rPr lang="en-GB" b="1" dirty="0"/>
              <a:t>Lesson 1: </a:t>
            </a:r>
            <a:r>
              <a:rPr lang="en-GB" dirty="0"/>
              <a:t>What does it mean for a place to be significant?</a:t>
            </a:r>
          </a:p>
          <a:p>
            <a:pPr algn="ctr"/>
            <a:r>
              <a:rPr lang="en-GB" b="1" dirty="0"/>
              <a:t>Lesson 2: </a:t>
            </a:r>
            <a:r>
              <a:rPr lang="en-GB" dirty="0"/>
              <a:t>What places are significant in Claverham?</a:t>
            </a:r>
          </a:p>
          <a:p>
            <a:pPr algn="ctr"/>
            <a:r>
              <a:rPr lang="en-GB" b="1" dirty="0"/>
              <a:t>Lesson 3: </a:t>
            </a:r>
            <a:r>
              <a:rPr lang="en-GB" dirty="0"/>
              <a:t>Who used the Meeting House in the past and why was it significant to them?</a:t>
            </a:r>
          </a:p>
          <a:p>
            <a:pPr algn="ctr"/>
            <a:r>
              <a:rPr lang="en-GB" b="1" dirty="0">
                <a:ea typeface="+mn-lt"/>
                <a:cs typeface="+mn-lt"/>
              </a:rPr>
              <a:t>Lesson 4 (visit to the Meeting House): </a:t>
            </a:r>
            <a:r>
              <a:rPr lang="en-GB" dirty="0">
                <a:ea typeface="+mn-lt"/>
                <a:cs typeface="+mn-lt"/>
              </a:rPr>
              <a:t>What can the building tell us about the significance of the Meeting House to Claverham?</a:t>
            </a:r>
            <a:endParaRPr lang="en-GB" dirty="0"/>
          </a:p>
          <a:p>
            <a:pPr algn="ctr"/>
            <a:r>
              <a:rPr lang="en-GB" b="1" dirty="0"/>
              <a:t>Lesson 5: </a:t>
            </a:r>
            <a:r>
              <a:rPr lang="en-GB" dirty="0"/>
              <a:t>How has the significance of the Meeting House changed over time?</a:t>
            </a:r>
          </a:p>
          <a:p>
            <a:pPr algn="ctr"/>
            <a:r>
              <a:rPr lang="en-GB" b="1" dirty="0"/>
              <a:t>Lesson 6 (outcome activity): </a:t>
            </a:r>
            <a:r>
              <a:rPr lang="en-GB" dirty="0"/>
              <a:t>How can we record and share the history of the Meeting House?</a:t>
            </a:r>
          </a:p>
        </p:txBody>
      </p:sp>
    </p:spTree>
    <p:extLst>
      <p:ext uri="{BB962C8B-B14F-4D97-AF65-F5344CB8AC3E}">
        <p14:creationId xmlns:p14="http://schemas.microsoft.com/office/powerpoint/2010/main" val="3566935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B87B-6FF3-411D-B326-3BAF54D5B900}"/>
              </a:ext>
            </a:extLst>
          </p:cNvPr>
          <p:cNvSpPr>
            <a:spLocks noGrp="1"/>
          </p:cNvSpPr>
          <p:nvPr>
            <p:ph type="ctrTitle"/>
          </p:nvPr>
        </p:nvSpPr>
        <p:spPr/>
        <p:txBody>
          <a:bodyPr>
            <a:normAutofit/>
          </a:bodyPr>
          <a:lstStyle/>
          <a:p>
            <a:r>
              <a:rPr lang="en-GB" sz="9600" b="1" dirty="0"/>
              <a:t>Lesson 2</a:t>
            </a:r>
          </a:p>
        </p:txBody>
      </p:sp>
      <p:sp>
        <p:nvSpPr>
          <p:cNvPr id="3" name="Subtitle 2">
            <a:extLst>
              <a:ext uri="{FF2B5EF4-FFF2-40B4-BE49-F238E27FC236}">
                <a16:creationId xmlns:a16="http://schemas.microsoft.com/office/drawing/2014/main" id="{68FF8D73-8865-4DF8-9EF9-31C1FEF39693}"/>
              </a:ext>
            </a:extLst>
          </p:cNvPr>
          <p:cNvSpPr>
            <a:spLocks noGrp="1"/>
          </p:cNvSpPr>
          <p:nvPr>
            <p:ph type="subTitle" idx="1"/>
          </p:nvPr>
        </p:nvSpPr>
        <p:spPr/>
        <p:txBody>
          <a:bodyPr>
            <a:normAutofit/>
          </a:bodyPr>
          <a:lstStyle/>
          <a:p>
            <a:r>
              <a:rPr lang="en-GB" sz="3600" dirty="0"/>
              <a:t>What places are significant in Claverham?</a:t>
            </a:r>
          </a:p>
        </p:txBody>
      </p:sp>
    </p:spTree>
    <p:extLst>
      <p:ext uri="{BB962C8B-B14F-4D97-AF65-F5344CB8AC3E}">
        <p14:creationId xmlns:p14="http://schemas.microsoft.com/office/powerpoint/2010/main" val="2185448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E837C5-B073-46DB-BD4A-6E4657E985B0}"/>
              </a:ext>
            </a:extLst>
          </p:cNvPr>
          <p:cNvSpPr txBox="1"/>
          <p:nvPr/>
        </p:nvSpPr>
        <p:spPr>
          <a:xfrm>
            <a:off x="1046375" y="490194"/>
            <a:ext cx="10680570" cy="61407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panose="020F0502020204030204"/>
                <a:ea typeface="+mn-ea"/>
                <a:cs typeface="+mn-cs"/>
              </a:rPr>
              <a:t>Lesson 2 overview</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71500" marR="0" lvl="0" indent="-571500" algn="ctr" defTabSz="914400" rtl="0" eaLnBrk="1" fontAlgn="auto" latinLnBrk="0" hangingPunct="1">
              <a:lnSpc>
                <a:spcPct val="200000"/>
              </a:lnSpc>
              <a:spcBef>
                <a:spcPts val="0"/>
              </a:spcBef>
              <a:spcAft>
                <a:spcPts val="60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Activity 1:</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Exploring local map</a:t>
            </a:r>
          </a:p>
          <a:p>
            <a:pPr marL="571500" marR="0" lvl="0" indent="-571500" algn="ctr" defTabSz="914400" rtl="0" eaLnBrk="1" fontAlgn="auto" latinLnBrk="0" hangingPunct="1">
              <a:lnSpc>
                <a:spcPct val="200000"/>
              </a:lnSpc>
              <a:spcBef>
                <a:spcPts val="0"/>
              </a:spcBef>
              <a:spcAft>
                <a:spcPts val="60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Exploring our historic environment</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What is a listed building?</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Activity 2: </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Making comparisons with historic maps</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Plenary</a:t>
            </a:r>
          </a:p>
        </p:txBody>
      </p:sp>
    </p:spTree>
    <p:extLst>
      <p:ext uri="{BB962C8B-B14F-4D97-AF65-F5344CB8AC3E}">
        <p14:creationId xmlns:p14="http://schemas.microsoft.com/office/powerpoint/2010/main" val="1017019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496111" y="-461230"/>
            <a:ext cx="11139706"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Activity 2</a:t>
            </a:r>
          </a:p>
        </p:txBody>
      </p:sp>
      <p:sp>
        <p:nvSpPr>
          <p:cNvPr id="6" name="TextBox 5">
            <a:extLst>
              <a:ext uri="{FF2B5EF4-FFF2-40B4-BE49-F238E27FC236}">
                <a16:creationId xmlns:a16="http://schemas.microsoft.com/office/drawing/2014/main" id="{6A02988B-6699-4008-8CD2-72247B0A0514}"/>
              </a:ext>
            </a:extLst>
          </p:cNvPr>
          <p:cNvSpPr txBox="1"/>
          <p:nvPr/>
        </p:nvSpPr>
        <p:spPr>
          <a:xfrm>
            <a:off x="823273" y="1000196"/>
            <a:ext cx="10312923" cy="6555641"/>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Explore the historic map and see whether you can see all the same buildings.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What changes do you notice on the historic map compared to now?</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rPr>
              <a:t>Have any key features stayed the same?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Challenge: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What do these changes tell us about Claverham in the past compared with the </a:t>
            </a:r>
            <a:r>
              <a:rPr kumimoji="0" lang="en-GB" sz="3200" b="0" i="0" u="none" strike="noStrike" kern="1200" cap="none" spc="0" normalizeH="0" baseline="0" noProof="0" dirty="0" err="1">
                <a:ln>
                  <a:noFill/>
                </a:ln>
                <a:solidFill>
                  <a:prstClr val="black"/>
                </a:solidFill>
                <a:effectLst/>
                <a:uLnTx/>
                <a:uFillTx/>
                <a:latin typeface="Calibri" panose="020F0502020204030204"/>
                <a:ea typeface="+mn-ea"/>
                <a:cs typeface="+mn-cs"/>
              </a:rPr>
              <a:t>Claverham</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that we know?</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437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9BD097-9663-4B81-B7A1-E4C3B66EC022}"/>
              </a:ext>
            </a:extLst>
          </p:cNvPr>
          <p:cNvSpPr txBox="1"/>
          <p:nvPr/>
        </p:nvSpPr>
        <p:spPr>
          <a:xfrm>
            <a:off x="371475" y="171450"/>
            <a:ext cx="1147762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Can you find any places that you recognise?</a:t>
            </a:r>
          </a:p>
        </p:txBody>
      </p:sp>
      <p:pic>
        <p:nvPicPr>
          <p:cNvPr id="3" name="Picture 2">
            <a:extLst>
              <a:ext uri="{FF2B5EF4-FFF2-40B4-BE49-F238E27FC236}">
                <a16:creationId xmlns:a16="http://schemas.microsoft.com/office/drawing/2014/main" id="{A2048631-0953-AE83-04B7-077B97E5387A}"/>
              </a:ext>
            </a:extLst>
          </p:cNvPr>
          <p:cNvPicPr>
            <a:picLocks noChangeAspect="1"/>
          </p:cNvPicPr>
          <p:nvPr/>
        </p:nvPicPr>
        <p:blipFill>
          <a:blip r:embed="rId3"/>
          <a:stretch>
            <a:fillRect/>
          </a:stretch>
        </p:blipFill>
        <p:spPr>
          <a:xfrm>
            <a:off x="921571" y="876052"/>
            <a:ext cx="10348857" cy="5715495"/>
          </a:xfrm>
          <a:prstGeom prst="rect">
            <a:avLst/>
          </a:prstGeom>
        </p:spPr>
      </p:pic>
    </p:spTree>
    <p:extLst>
      <p:ext uri="{BB962C8B-B14F-4D97-AF65-F5344CB8AC3E}">
        <p14:creationId xmlns:p14="http://schemas.microsoft.com/office/powerpoint/2010/main" val="391655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554477" y="-461230"/>
            <a:ext cx="11081340"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Activity 1</a:t>
            </a:r>
          </a:p>
        </p:txBody>
      </p:sp>
      <p:sp>
        <p:nvSpPr>
          <p:cNvPr id="6" name="TextBox 5">
            <a:extLst>
              <a:ext uri="{FF2B5EF4-FFF2-40B4-BE49-F238E27FC236}">
                <a16:creationId xmlns:a16="http://schemas.microsoft.com/office/drawing/2014/main" id="{6A02988B-6699-4008-8CD2-72247B0A0514}"/>
              </a:ext>
            </a:extLst>
          </p:cNvPr>
          <p:cNvSpPr txBox="1"/>
          <p:nvPr/>
        </p:nvSpPr>
        <p:spPr>
          <a:xfrm>
            <a:off x="894945" y="1000196"/>
            <a:ext cx="10241251" cy="7109639"/>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Explore the map of Claverham and see whether you can find any of the places that we have spoken about or that may be significant.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dirty="0">
                <a:ln>
                  <a:noFill/>
                </a:ln>
                <a:solidFill>
                  <a:prstClr val="black"/>
                </a:solidFill>
                <a:effectLst/>
                <a:uLnTx/>
                <a:uFillTx/>
                <a:latin typeface="Calibri" panose="020F0502020204030204"/>
                <a:ea typeface="+mn-ea"/>
                <a:cs typeface="+mn-cs"/>
              </a:rPr>
              <a:t>Can you find…?</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Our school</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St Barnabas Church</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Bishops Farm</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err="1">
                <a:ln>
                  <a:noFill/>
                </a:ln>
                <a:solidFill>
                  <a:prstClr val="black"/>
                </a:solidFill>
                <a:effectLst/>
                <a:uLnTx/>
                <a:uFillTx/>
                <a:latin typeface="Calibri" panose="020F0502020204030204"/>
                <a:ea typeface="+mn-ea"/>
                <a:cs typeface="+mn-cs"/>
              </a:rPr>
              <a:t>Claverham</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Court Farm</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rPr>
              <a:t>Village Hall</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Friends Meeting House</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Your house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061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73BA7-3AAB-428C-B71E-6531D0AE766F}"/>
              </a:ext>
            </a:extLst>
          </p:cNvPr>
          <p:cNvSpPr txBox="1"/>
          <p:nvPr/>
        </p:nvSpPr>
        <p:spPr>
          <a:xfrm>
            <a:off x="471340" y="136059"/>
            <a:ext cx="1089738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Exploring our historic environment </a:t>
            </a:r>
          </a:p>
        </p:txBody>
      </p:sp>
      <p:sp>
        <p:nvSpPr>
          <p:cNvPr id="6" name="TextBox 5">
            <a:extLst>
              <a:ext uri="{FF2B5EF4-FFF2-40B4-BE49-F238E27FC236}">
                <a16:creationId xmlns:a16="http://schemas.microsoft.com/office/drawing/2014/main" id="{9352ED70-B5DA-42A1-93F6-DB213164F035}"/>
              </a:ext>
            </a:extLst>
          </p:cNvPr>
          <p:cNvSpPr txBox="1"/>
          <p:nvPr/>
        </p:nvSpPr>
        <p:spPr>
          <a:xfrm>
            <a:off x="236883" y="1188849"/>
            <a:ext cx="11718234" cy="2062103"/>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All around us are places that tell us about our past. This is known as our</a:t>
            </a:r>
            <a:r>
              <a:rPr kumimoji="0" lang="en-GB" sz="3200" b="1" i="0" u="sng" strike="noStrike" kern="1200" cap="none" spc="0" normalizeH="0" baseline="0" noProof="0" dirty="0">
                <a:ln>
                  <a:noFill/>
                </a:ln>
                <a:solidFill>
                  <a:prstClr val="black"/>
                </a:solidFill>
                <a:effectLst/>
                <a:uLnTx/>
                <a:uFillTx/>
                <a:latin typeface="Calibri" panose="020F0502020204030204"/>
                <a:ea typeface="+mn-ea"/>
                <a:cs typeface="+mn-cs"/>
              </a:rPr>
              <a:t> historic environment</a:t>
            </a:r>
            <a:r>
              <a:rPr kumimoji="0" lang="en-GB" sz="3200" i="0"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We can use maps to find them.</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D033DB5-7D6A-8740-ABDE-CB7213FA20AD}"/>
              </a:ext>
            </a:extLst>
          </p:cNvPr>
          <p:cNvPicPr>
            <a:picLocks noChangeAspect="1"/>
          </p:cNvPicPr>
          <p:nvPr/>
        </p:nvPicPr>
        <p:blipFill>
          <a:blip r:embed="rId3"/>
          <a:stretch>
            <a:fillRect/>
          </a:stretch>
        </p:blipFill>
        <p:spPr>
          <a:xfrm>
            <a:off x="0" y="2219901"/>
            <a:ext cx="12192000" cy="4724076"/>
          </a:xfrm>
          <a:prstGeom prst="rect">
            <a:avLst/>
          </a:prstGeom>
        </p:spPr>
      </p:pic>
    </p:spTree>
    <p:extLst>
      <p:ext uri="{BB962C8B-B14F-4D97-AF65-F5344CB8AC3E}">
        <p14:creationId xmlns:p14="http://schemas.microsoft.com/office/powerpoint/2010/main" val="1935844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556182" y="-542356"/>
            <a:ext cx="11227323" cy="269166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prstClr val="black"/>
                </a:solidFill>
                <a:effectLst/>
                <a:uLnTx/>
                <a:uFillTx/>
                <a:latin typeface="Calibri" panose="020F0502020204030204"/>
                <a:ea typeface="+mn-ea"/>
                <a:cs typeface="+mn-cs"/>
              </a:rPr>
              <a:t>What is a listed building?</a:t>
            </a:r>
          </a:p>
        </p:txBody>
      </p:sp>
      <p:sp>
        <p:nvSpPr>
          <p:cNvPr id="5" name="TextBox 4">
            <a:extLst>
              <a:ext uri="{FF2B5EF4-FFF2-40B4-BE49-F238E27FC236}">
                <a16:creationId xmlns:a16="http://schemas.microsoft.com/office/drawing/2014/main" id="{97274741-A5D4-4C27-A8A5-2493E54939B3}"/>
              </a:ext>
            </a:extLst>
          </p:cNvPr>
          <p:cNvSpPr txBox="1"/>
          <p:nvPr/>
        </p:nvSpPr>
        <p:spPr>
          <a:xfrm>
            <a:off x="84031" y="1286496"/>
            <a:ext cx="11880998"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Some places are considered so significant that they are added to a special list.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BD18E09-5C72-4302-1EEC-7DB66ADB6BC6}"/>
              </a:ext>
            </a:extLst>
          </p:cNvPr>
          <p:cNvSpPr txBox="1"/>
          <p:nvPr/>
        </p:nvSpPr>
        <p:spPr>
          <a:xfrm>
            <a:off x="84031" y="2723695"/>
            <a:ext cx="4266861" cy="30469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t>Listed buildings are:</a:t>
            </a:r>
          </a:p>
          <a:p>
            <a:pPr marL="457200" marR="0" lvl="0" indent="-4572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3200" b="0"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t>Special</a:t>
            </a:r>
          </a:p>
          <a:p>
            <a:pPr marL="457200" marR="0" lvl="0" indent="-4572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3200" b="0"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t>Protected</a:t>
            </a:r>
          </a:p>
          <a:p>
            <a:pPr marL="457200" marR="0" lvl="0" indent="-45720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3200" b="0"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t>Preserved (kept in good condition) for future generations</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Online Media 2" title="Find out What's Special Near You | Historic England">
            <a:hlinkClick r:id="" action="ppaction://media"/>
            <a:extLst>
              <a:ext uri="{FF2B5EF4-FFF2-40B4-BE49-F238E27FC236}">
                <a16:creationId xmlns:a16="http://schemas.microsoft.com/office/drawing/2014/main" id="{4C2BC212-A561-3F09-2E9A-5D9C212AECC6}"/>
              </a:ext>
            </a:extLst>
          </p:cNvPr>
          <p:cNvPicPr>
            <a:picLocks noRot="1" noChangeAspect="1"/>
          </p:cNvPicPr>
          <p:nvPr>
            <a:videoFile r:link="rId1"/>
          </p:nvPr>
        </p:nvPicPr>
        <p:blipFill>
          <a:blip r:embed="rId4"/>
          <a:stretch>
            <a:fillRect/>
          </a:stretch>
        </p:blipFill>
        <p:spPr>
          <a:xfrm>
            <a:off x="5624513" y="2723695"/>
            <a:ext cx="6158992" cy="3479830"/>
          </a:xfrm>
          <a:prstGeom prst="rect">
            <a:avLst/>
          </a:prstGeom>
        </p:spPr>
      </p:pic>
    </p:spTree>
    <p:extLst>
      <p:ext uri="{BB962C8B-B14F-4D97-AF65-F5344CB8AC3E}">
        <p14:creationId xmlns:p14="http://schemas.microsoft.com/office/powerpoint/2010/main" val="303681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73BA7-3AAB-428C-B71E-6531D0AE766F}"/>
              </a:ext>
            </a:extLst>
          </p:cNvPr>
          <p:cNvSpPr txBox="1"/>
          <p:nvPr/>
        </p:nvSpPr>
        <p:spPr>
          <a:xfrm>
            <a:off x="471340" y="414779"/>
            <a:ext cx="1130598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Remember our significant places criteria…</a:t>
            </a:r>
          </a:p>
        </p:txBody>
      </p:sp>
      <p:sp>
        <p:nvSpPr>
          <p:cNvPr id="3" name="TextBox 2">
            <a:extLst>
              <a:ext uri="{FF2B5EF4-FFF2-40B4-BE49-F238E27FC236}">
                <a16:creationId xmlns:a16="http://schemas.microsoft.com/office/drawing/2014/main" id="{BE626322-9EBD-4AB7-A159-7CF33B511F40}"/>
              </a:ext>
            </a:extLst>
          </p:cNvPr>
          <p:cNvSpPr txBox="1"/>
          <p:nvPr/>
        </p:nvSpPr>
        <p:spPr>
          <a:xfrm>
            <a:off x="528002" y="1431194"/>
            <a:ext cx="11249320" cy="26203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They are </a:t>
            </a:r>
            <a:r>
              <a:rPr kumimoji="0" lang="en-GB" sz="24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because they…</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played an important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r</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ole</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in people’s lives </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were the location for a key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e</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vent</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in the past</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are a good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e</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xample</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of a building from a particular time period</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are </a:t>
            </a:r>
            <a:r>
              <a:rPr kumimoji="0" lang="en-GB" sz="2400" b="1" u="sng" strike="noStrike" kern="1200" cap="none" spc="0" normalizeH="0" baseline="0" noProof="0" dirty="0">
                <a:ln>
                  <a:noFill/>
                </a:ln>
                <a:solidFill>
                  <a:prstClr val="black"/>
                </a:solidFill>
                <a:effectLst/>
                <a:uLnTx/>
                <a:uFillTx/>
                <a:latin typeface="Calibri Light" panose="020F0302020204030204"/>
                <a:ea typeface="Arial"/>
                <a:cs typeface="Arial"/>
                <a:sym typeface="Arial"/>
              </a:rPr>
              <a:t>l</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inked</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with a significant individual (e.g. their home)</a:t>
            </a:r>
          </a:p>
        </p:txBody>
      </p:sp>
      <p:sp>
        <p:nvSpPr>
          <p:cNvPr id="4" name="TextBox 3">
            <a:extLst>
              <a:ext uri="{FF2B5EF4-FFF2-40B4-BE49-F238E27FC236}">
                <a16:creationId xmlns:a16="http://schemas.microsoft.com/office/drawing/2014/main" id="{663A1767-94C7-417E-AF98-F27DD6C6D505}"/>
              </a:ext>
            </a:extLst>
          </p:cNvPr>
          <p:cNvSpPr txBox="1"/>
          <p:nvPr/>
        </p:nvSpPr>
        <p:spPr>
          <a:xfrm>
            <a:off x="1773810" y="4237009"/>
            <a:ext cx="8644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R</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ole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vent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xample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L</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inked</a:t>
            </a:r>
          </a:p>
        </p:txBody>
      </p:sp>
      <p:sp>
        <p:nvSpPr>
          <p:cNvPr id="6" name="TextBox 5">
            <a:extLst>
              <a:ext uri="{FF2B5EF4-FFF2-40B4-BE49-F238E27FC236}">
                <a16:creationId xmlns:a16="http://schemas.microsoft.com/office/drawing/2014/main" id="{064ABA04-2CAB-3E45-681E-55072073C527}"/>
              </a:ext>
            </a:extLst>
          </p:cNvPr>
          <p:cNvSpPr txBox="1"/>
          <p:nvPr/>
        </p:nvSpPr>
        <p:spPr>
          <a:xfrm>
            <a:off x="347576" y="5254402"/>
            <a:ext cx="11685385" cy="138499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Not all significant places will be listed, but many of them are!</a:t>
            </a:r>
          </a:p>
          <a:p>
            <a:pPr marR="0" lvl="0" algn="ctr" defTabSz="914400" rtl="0" eaLnBrk="1" fontAlgn="auto" latinLnBrk="0" hangingPunct="1">
              <a:lnSpc>
                <a:spcPct val="100000"/>
              </a:lnSpc>
              <a:spcBef>
                <a:spcPts val="0"/>
              </a:spcBef>
              <a:spcAft>
                <a:spcPts val="0"/>
              </a:spcAft>
              <a:buClrTx/>
              <a:buSzTx/>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Many listed places are old but a place doesn’t have to be old to be significant (some places we use now may become significant in the future).</a:t>
            </a:r>
          </a:p>
        </p:txBody>
      </p:sp>
    </p:spTree>
    <p:extLst>
      <p:ext uri="{BB962C8B-B14F-4D97-AF65-F5344CB8AC3E}">
        <p14:creationId xmlns:p14="http://schemas.microsoft.com/office/powerpoint/2010/main" val="3352743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603317" y="-442377"/>
            <a:ext cx="10985366"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Plenary</a:t>
            </a:r>
          </a:p>
        </p:txBody>
      </p:sp>
      <p:sp>
        <p:nvSpPr>
          <p:cNvPr id="4" name="TextBox 3">
            <a:extLst>
              <a:ext uri="{FF2B5EF4-FFF2-40B4-BE49-F238E27FC236}">
                <a16:creationId xmlns:a16="http://schemas.microsoft.com/office/drawing/2014/main" id="{0D6D5484-DF16-4DC1-88F3-CD680097EDF2}"/>
              </a:ext>
            </a:extLst>
          </p:cNvPr>
          <p:cNvSpPr txBox="1"/>
          <p:nvPr/>
        </p:nvSpPr>
        <p:spPr>
          <a:xfrm>
            <a:off x="204281" y="923827"/>
            <a:ext cx="11852601"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The Claverham Meeting House is </a:t>
            </a:r>
            <a:r>
              <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mn-cs"/>
              </a:rPr>
              <a:t>a Grade II* listed building</a:t>
            </a:r>
            <a:r>
              <a:rPr kumimoji="0" lang="en-GB" sz="280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which means that it is considered of special interest and should be protected for future generations.</a:t>
            </a:r>
          </a:p>
        </p:txBody>
      </p:sp>
      <p:pic>
        <p:nvPicPr>
          <p:cNvPr id="5" name="Picture 2" descr="See the source image">
            <a:extLst>
              <a:ext uri="{FF2B5EF4-FFF2-40B4-BE49-F238E27FC236}">
                <a16:creationId xmlns:a16="http://schemas.microsoft.com/office/drawing/2014/main" id="{AA659AAA-5EE8-42A7-8D33-BBB95A33D6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248" y="2000469"/>
            <a:ext cx="5175926" cy="393370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DDFB067-CB9D-420B-AD4B-E96FF41ADCDF}"/>
              </a:ext>
            </a:extLst>
          </p:cNvPr>
          <p:cNvSpPr txBox="1"/>
          <p:nvPr/>
        </p:nvSpPr>
        <p:spPr>
          <a:xfrm>
            <a:off x="6683603" y="2886661"/>
            <a:ext cx="4381107"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What do you think it is about this building that makes it significant and worth protecting for future generations?</a:t>
            </a:r>
          </a:p>
        </p:txBody>
      </p:sp>
    </p:spTree>
    <p:extLst>
      <p:ext uri="{BB962C8B-B14F-4D97-AF65-F5344CB8AC3E}">
        <p14:creationId xmlns:p14="http://schemas.microsoft.com/office/powerpoint/2010/main" val="15466347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5D102-6C98-47C5-A9C6-AF8DD7BA4D30}"/>
              </a:ext>
            </a:extLst>
          </p:cNvPr>
          <p:cNvSpPr>
            <a:spLocks noGrp="1"/>
          </p:cNvSpPr>
          <p:nvPr>
            <p:ph type="ctrTitle"/>
          </p:nvPr>
        </p:nvSpPr>
        <p:spPr>
          <a:xfrm>
            <a:off x="1524000" y="1122363"/>
            <a:ext cx="9071728" cy="3883270"/>
          </a:xfrm>
        </p:spPr>
        <p:txBody>
          <a:bodyPr>
            <a:normAutofit/>
          </a:bodyPr>
          <a:lstStyle/>
          <a:p>
            <a:r>
              <a:rPr lang="en-GB" sz="8000" b="1" dirty="0"/>
              <a:t>Enquiry question</a:t>
            </a:r>
            <a:br>
              <a:rPr lang="en-GB" dirty="0"/>
            </a:br>
            <a:r>
              <a:rPr lang="en-GB" sz="4800" dirty="0"/>
              <a:t>Why is the Meeting House a significant place in the history of Claverham? </a:t>
            </a:r>
            <a:endParaRPr lang="en-GB" dirty="0"/>
          </a:p>
        </p:txBody>
      </p:sp>
    </p:spTree>
    <p:extLst>
      <p:ext uri="{BB962C8B-B14F-4D97-AF65-F5344CB8AC3E}">
        <p14:creationId xmlns:p14="http://schemas.microsoft.com/office/powerpoint/2010/main" val="2381197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2EAD5-BD23-4F7A-96E1-FFA2B5EBF5F1}"/>
              </a:ext>
            </a:extLst>
          </p:cNvPr>
          <p:cNvSpPr>
            <a:spLocks noGrp="1"/>
          </p:cNvSpPr>
          <p:nvPr>
            <p:ph type="title"/>
          </p:nvPr>
        </p:nvSpPr>
        <p:spPr/>
        <p:txBody>
          <a:bodyPr>
            <a:normAutofit/>
          </a:bodyPr>
          <a:lstStyle/>
          <a:p>
            <a:pPr algn="ctr"/>
            <a:r>
              <a:rPr lang="en-GB" sz="5400" b="1" dirty="0"/>
              <a:t>Enquiry overview</a:t>
            </a:r>
          </a:p>
        </p:txBody>
      </p:sp>
      <p:sp>
        <p:nvSpPr>
          <p:cNvPr id="3" name="Content Placeholder 2">
            <a:extLst>
              <a:ext uri="{FF2B5EF4-FFF2-40B4-BE49-F238E27FC236}">
                <a16:creationId xmlns:a16="http://schemas.microsoft.com/office/drawing/2014/main" id="{CD5E320B-4C4A-4898-B9F8-D16B840809A6}"/>
              </a:ext>
            </a:extLst>
          </p:cNvPr>
          <p:cNvSpPr>
            <a:spLocks noGrp="1"/>
          </p:cNvSpPr>
          <p:nvPr>
            <p:ph idx="1"/>
          </p:nvPr>
        </p:nvSpPr>
        <p:spPr/>
        <p:txBody>
          <a:bodyPr vert="horz" lIns="91440" tIns="45720" rIns="91440" bIns="45720" rtlCol="0" anchor="t">
            <a:normAutofit lnSpcReduction="10000"/>
          </a:bodyPr>
          <a:lstStyle/>
          <a:p>
            <a:pPr algn="ctr"/>
            <a:r>
              <a:rPr lang="en-GB" b="1" dirty="0"/>
              <a:t>Lesson 1: </a:t>
            </a:r>
            <a:r>
              <a:rPr lang="en-GB" dirty="0"/>
              <a:t>What does it mean for a place to be significant?</a:t>
            </a:r>
          </a:p>
          <a:p>
            <a:pPr algn="ctr"/>
            <a:r>
              <a:rPr lang="en-GB" b="1" dirty="0"/>
              <a:t>Lesson 2: </a:t>
            </a:r>
            <a:r>
              <a:rPr lang="en-GB" dirty="0"/>
              <a:t>What places are significant in Claverham?</a:t>
            </a:r>
          </a:p>
          <a:p>
            <a:pPr algn="ctr"/>
            <a:r>
              <a:rPr lang="en-GB" b="1" dirty="0"/>
              <a:t>Lesson 3: </a:t>
            </a:r>
            <a:r>
              <a:rPr lang="en-GB" dirty="0"/>
              <a:t>Who used the Meeting House in the past and why was it significant to them?</a:t>
            </a:r>
          </a:p>
          <a:p>
            <a:pPr algn="ctr"/>
            <a:r>
              <a:rPr lang="en-GB" b="1" dirty="0"/>
              <a:t>Lesson</a:t>
            </a:r>
            <a:r>
              <a:rPr lang="en-GB" b="1" dirty="0">
                <a:ea typeface="+mn-lt"/>
                <a:cs typeface="+mn-lt"/>
              </a:rPr>
              <a:t> 4 (visit to the Meeting House): </a:t>
            </a:r>
            <a:r>
              <a:rPr lang="en-GB" dirty="0">
                <a:ea typeface="+mn-lt"/>
                <a:cs typeface="+mn-lt"/>
              </a:rPr>
              <a:t>What can the building tell us about the significance of the Meeting House to Claverham?</a:t>
            </a:r>
          </a:p>
          <a:p>
            <a:pPr algn="ctr"/>
            <a:r>
              <a:rPr lang="en-GB" b="1" dirty="0"/>
              <a:t>Lesson 5: </a:t>
            </a:r>
            <a:r>
              <a:rPr lang="en-GB" dirty="0"/>
              <a:t>How has the significance of the Meeting House changed over time?</a:t>
            </a:r>
          </a:p>
          <a:p>
            <a:pPr algn="ctr"/>
            <a:r>
              <a:rPr lang="en-GB" b="1" dirty="0"/>
              <a:t>Lesson 6 (outcome activity): </a:t>
            </a:r>
            <a:r>
              <a:rPr lang="en-GB" dirty="0"/>
              <a:t>How can we record and share the history of the Meeting House?</a:t>
            </a:r>
          </a:p>
        </p:txBody>
      </p:sp>
    </p:spTree>
    <p:extLst>
      <p:ext uri="{BB962C8B-B14F-4D97-AF65-F5344CB8AC3E}">
        <p14:creationId xmlns:p14="http://schemas.microsoft.com/office/powerpoint/2010/main" val="4044829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B87B-6FF3-411D-B326-3BAF54D5B900}"/>
              </a:ext>
            </a:extLst>
          </p:cNvPr>
          <p:cNvSpPr>
            <a:spLocks noGrp="1"/>
          </p:cNvSpPr>
          <p:nvPr>
            <p:ph type="ctrTitle"/>
          </p:nvPr>
        </p:nvSpPr>
        <p:spPr/>
        <p:txBody>
          <a:bodyPr>
            <a:normAutofit/>
          </a:bodyPr>
          <a:lstStyle/>
          <a:p>
            <a:r>
              <a:rPr lang="en-GB" sz="9600" b="1" dirty="0"/>
              <a:t>Lesson 3</a:t>
            </a:r>
          </a:p>
        </p:txBody>
      </p:sp>
      <p:sp>
        <p:nvSpPr>
          <p:cNvPr id="3" name="Subtitle 2">
            <a:extLst>
              <a:ext uri="{FF2B5EF4-FFF2-40B4-BE49-F238E27FC236}">
                <a16:creationId xmlns:a16="http://schemas.microsoft.com/office/drawing/2014/main" id="{68FF8D73-8865-4DF8-9EF9-31C1FEF39693}"/>
              </a:ext>
            </a:extLst>
          </p:cNvPr>
          <p:cNvSpPr>
            <a:spLocks noGrp="1"/>
          </p:cNvSpPr>
          <p:nvPr>
            <p:ph type="subTitle" idx="1"/>
          </p:nvPr>
        </p:nvSpPr>
        <p:spPr/>
        <p:txBody>
          <a:bodyPr>
            <a:normAutofit/>
          </a:bodyPr>
          <a:lstStyle/>
          <a:p>
            <a:r>
              <a:rPr lang="en-GB" sz="3600" dirty="0"/>
              <a:t>Who used the Meeting House in the past and why was it significant to them?</a:t>
            </a:r>
          </a:p>
        </p:txBody>
      </p:sp>
    </p:spTree>
    <p:extLst>
      <p:ext uri="{BB962C8B-B14F-4D97-AF65-F5344CB8AC3E}">
        <p14:creationId xmlns:p14="http://schemas.microsoft.com/office/powerpoint/2010/main" val="1576914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E837C5-B073-46DB-BD4A-6E4657E985B0}"/>
              </a:ext>
            </a:extLst>
          </p:cNvPr>
          <p:cNvSpPr txBox="1"/>
          <p:nvPr/>
        </p:nvSpPr>
        <p:spPr>
          <a:xfrm>
            <a:off x="686888" y="111115"/>
            <a:ext cx="10964337" cy="649472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panose="020F0502020204030204"/>
                <a:ea typeface="+mn-ea"/>
                <a:cs typeface="+mn-cs"/>
              </a:rPr>
              <a:t>Lesson 3 overview</a:t>
            </a:r>
          </a:p>
          <a:p>
            <a:pPr marL="571500" marR="0" lvl="0" indent="-571500" algn="ctr" defTabSz="914400" rtl="0" eaLnBrk="1" fontAlgn="auto" latinLnBrk="0" hangingPunct="1">
              <a:lnSpc>
                <a:spcPct val="200000"/>
              </a:lnSpc>
              <a:spcBef>
                <a:spcPts val="0"/>
              </a:spcBef>
              <a:spcAft>
                <a:spcPts val="60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Recap: What do we mean by significant?</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Why was the Meeting House built?</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Activity 1:</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Exploring images of the Meeting House</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Who was Eliza Gregory?</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Activity 2: </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Reading Eliza’s memories</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Plenary</a:t>
            </a:r>
          </a:p>
        </p:txBody>
      </p:sp>
    </p:spTree>
    <p:extLst>
      <p:ext uri="{BB962C8B-B14F-4D97-AF65-F5344CB8AC3E}">
        <p14:creationId xmlns:p14="http://schemas.microsoft.com/office/powerpoint/2010/main" val="330209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73BA7-3AAB-428C-B71E-6531D0AE766F}"/>
              </a:ext>
            </a:extLst>
          </p:cNvPr>
          <p:cNvSpPr txBox="1"/>
          <p:nvPr/>
        </p:nvSpPr>
        <p:spPr>
          <a:xfrm>
            <a:off x="471340" y="414779"/>
            <a:ext cx="1106566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do we mean by </a:t>
            </a:r>
            <a:r>
              <a:rPr kumimoji="0" lang="en-GB" sz="48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 name="TextBox 2">
            <a:extLst>
              <a:ext uri="{FF2B5EF4-FFF2-40B4-BE49-F238E27FC236}">
                <a16:creationId xmlns:a16="http://schemas.microsoft.com/office/drawing/2014/main" id="{BE626322-9EBD-4AB7-A159-7CF33B511F40}"/>
              </a:ext>
            </a:extLst>
          </p:cNvPr>
          <p:cNvSpPr txBox="1"/>
          <p:nvPr/>
        </p:nvSpPr>
        <p:spPr>
          <a:xfrm>
            <a:off x="1371600" y="2427151"/>
            <a:ext cx="9412662" cy="26203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They are </a:t>
            </a:r>
            <a:r>
              <a:rPr kumimoji="0" lang="en-GB" sz="24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because they…</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played an important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r</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ole</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in people’s lives </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were the location for a key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e</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vent</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in the past</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are a good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e</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xample</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of a building from a particular time period</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are </a:t>
            </a:r>
            <a:r>
              <a:rPr kumimoji="0" lang="en-GB" sz="2400" b="1" u="sng" strike="noStrike" kern="1200" cap="none" spc="0" normalizeH="0" baseline="0" noProof="0" dirty="0">
                <a:ln>
                  <a:noFill/>
                </a:ln>
                <a:solidFill>
                  <a:prstClr val="black"/>
                </a:solidFill>
                <a:effectLst/>
                <a:uLnTx/>
                <a:uFillTx/>
                <a:latin typeface="Calibri Light" panose="020F0302020204030204"/>
                <a:ea typeface="Arial"/>
                <a:cs typeface="Arial"/>
                <a:sym typeface="Arial"/>
              </a:rPr>
              <a:t>l</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inked</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with a significant individual (e.g. their home)</a:t>
            </a:r>
          </a:p>
        </p:txBody>
      </p:sp>
      <p:sp>
        <p:nvSpPr>
          <p:cNvPr id="4" name="TextBox 3">
            <a:extLst>
              <a:ext uri="{FF2B5EF4-FFF2-40B4-BE49-F238E27FC236}">
                <a16:creationId xmlns:a16="http://schemas.microsoft.com/office/drawing/2014/main" id="{663A1767-94C7-417E-AF98-F27DD6C6D505}"/>
              </a:ext>
            </a:extLst>
          </p:cNvPr>
          <p:cNvSpPr txBox="1"/>
          <p:nvPr/>
        </p:nvSpPr>
        <p:spPr>
          <a:xfrm>
            <a:off x="1371599" y="5666412"/>
            <a:ext cx="941266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R</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ole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vent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xample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L</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inked</a:t>
            </a:r>
          </a:p>
        </p:txBody>
      </p:sp>
      <p:sp>
        <p:nvSpPr>
          <p:cNvPr id="6" name="TextBox 5">
            <a:extLst>
              <a:ext uri="{FF2B5EF4-FFF2-40B4-BE49-F238E27FC236}">
                <a16:creationId xmlns:a16="http://schemas.microsoft.com/office/drawing/2014/main" id="{9352ED70-B5DA-42A1-93F6-DB213164F035}"/>
              </a:ext>
            </a:extLst>
          </p:cNvPr>
          <p:cNvSpPr txBox="1"/>
          <p:nvPr/>
        </p:nvSpPr>
        <p:spPr>
          <a:xfrm>
            <a:off x="717616" y="1384671"/>
            <a:ext cx="1058512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Remember our significant places criteria…</a:t>
            </a:r>
          </a:p>
        </p:txBody>
      </p:sp>
    </p:spTree>
    <p:extLst>
      <p:ext uri="{BB962C8B-B14F-4D97-AF65-F5344CB8AC3E}">
        <p14:creationId xmlns:p14="http://schemas.microsoft.com/office/powerpoint/2010/main" val="2174355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ED2D84-0868-4AA6-9D5C-86D0BE48875B}"/>
              </a:ext>
            </a:extLst>
          </p:cNvPr>
          <p:cNvSpPr txBox="1"/>
          <p:nvPr/>
        </p:nvSpPr>
        <p:spPr>
          <a:xfrm>
            <a:off x="273377" y="235670"/>
            <a:ext cx="114347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Why was the Meeting House built?</a:t>
            </a:r>
          </a:p>
        </p:txBody>
      </p:sp>
      <p:sp>
        <p:nvSpPr>
          <p:cNvPr id="5" name="TextBox 4">
            <a:extLst>
              <a:ext uri="{FF2B5EF4-FFF2-40B4-BE49-F238E27FC236}">
                <a16:creationId xmlns:a16="http://schemas.microsoft.com/office/drawing/2014/main" id="{27916DCD-E93C-4203-BCE4-25901B27A3C7}"/>
              </a:ext>
            </a:extLst>
          </p:cNvPr>
          <p:cNvSpPr txBox="1"/>
          <p:nvPr/>
        </p:nvSpPr>
        <p:spPr>
          <a:xfrm>
            <a:off x="1014882" y="2111718"/>
            <a:ext cx="10781881" cy="353943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The Meeting House in Claverham was first built in 1673 on land given by Richard Dawson of Yatton to </a:t>
            </a:r>
            <a:r>
              <a:rPr kumimoji="0" lang="en-GB" sz="3200" b="0" u="none" strike="noStrike" kern="1200" cap="none" spc="0" normalizeH="0" baseline="0" noProof="0" dirty="0">
                <a:ln>
                  <a:noFill/>
                </a:ln>
                <a:solidFill>
                  <a:srgbClr val="00B0F0"/>
                </a:solidFill>
                <a:effectLst/>
                <a:uLnTx/>
                <a:uFillTx/>
                <a:latin typeface="Calibri" panose="020F0502020204030204"/>
                <a:ea typeface="+mn-ea"/>
                <a:cs typeface="+mn-cs"/>
              </a:rPr>
              <a:t>‘the people called Quakers to meet together to worship the Lord their God and for some of their poor Friends to inhabit therein’.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1" u="none" strike="noStrike" kern="1200" cap="none" spc="0" normalizeH="0" baseline="0" noProof="0" dirty="0">
              <a:ln>
                <a:noFill/>
              </a:ln>
              <a:solidFill>
                <a:srgbClr val="00B0F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 his will, he said that the land could be used by the Quakers for 2,000 years.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3338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BF0A10-64A4-4791-B5C7-76D11B9C6DE0}"/>
              </a:ext>
            </a:extLst>
          </p:cNvPr>
          <p:cNvSpPr txBox="1"/>
          <p:nvPr/>
        </p:nvSpPr>
        <p:spPr>
          <a:xfrm>
            <a:off x="206478" y="285136"/>
            <a:ext cx="11607948" cy="5938684"/>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 name="Straight Arrow Connector 5">
            <a:extLst>
              <a:ext uri="{FF2B5EF4-FFF2-40B4-BE49-F238E27FC236}">
                <a16:creationId xmlns:a16="http://schemas.microsoft.com/office/drawing/2014/main" id="{7EF5D656-FD21-2555-18A6-9B0B910F8036}"/>
              </a:ext>
            </a:extLst>
          </p:cNvPr>
          <p:cNvCxnSpPr/>
          <p:nvPr/>
        </p:nvCxnSpPr>
        <p:spPr>
          <a:xfrm>
            <a:off x="595639" y="3026261"/>
            <a:ext cx="10797308" cy="231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4966DD9-8405-8616-8DFE-36E1FDE76B6E}"/>
              </a:ext>
            </a:extLst>
          </p:cNvPr>
          <p:cNvSpPr txBox="1"/>
          <p:nvPr/>
        </p:nvSpPr>
        <p:spPr>
          <a:xfrm>
            <a:off x="10551969" y="1858241"/>
            <a:ext cx="108065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Now (2022)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sp>
        <p:nvSpPr>
          <p:cNvPr id="8" name="TextBox 7">
            <a:extLst>
              <a:ext uri="{FF2B5EF4-FFF2-40B4-BE49-F238E27FC236}">
                <a16:creationId xmlns:a16="http://schemas.microsoft.com/office/drawing/2014/main" id="{550CEB2F-8905-B6DB-3F30-91ED05429DBD}"/>
              </a:ext>
            </a:extLst>
          </p:cNvPr>
          <p:cNvSpPr txBox="1"/>
          <p:nvPr/>
        </p:nvSpPr>
        <p:spPr>
          <a:xfrm>
            <a:off x="10390332" y="3693968"/>
            <a:ext cx="118456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You were born (2016)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sp>
        <p:nvSpPr>
          <p:cNvPr id="9" name="TextBox 8">
            <a:extLst>
              <a:ext uri="{FF2B5EF4-FFF2-40B4-BE49-F238E27FC236}">
                <a16:creationId xmlns:a16="http://schemas.microsoft.com/office/drawing/2014/main" id="{90A98214-644D-5196-4DC9-0B488426413E}"/>
              </a:ext>
            </a:extLst>
          </p:cNvPr>
          <p:cNvSpPr txBox="1"/>
          <p:nvPr/>
        </p:nvSpPr>
        <p:spPr>
          <a:xfrm>
            <a:off x="9501332" y="3693967"/>
            <a:ext cx="114992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Your parents were born (1980s)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sp>
        <p:nvSpPr>
          <p:cNvPr id="11" name="TextBox 10">
            <a:extLst>
              <a:ext uri="{FF2B5EF4-FFF2-40B4-BE49-F238E27FC236}">
                <a16:creationId xmlns:a16="http://schemas.microsoft.com/office/drawing/2014/main" id="{32D796FA-6170-5606-7B6B-6098DB99FCAB}"/>
              </a:ext>
            </a:extLst>
          </p:cNvPr>
          <p:cNvSpPr txBox="1"/>
          <p:nvPr/>
        </p:nvSpPr>
        <p:spPr>
          <a:xfrm>
            <a:off x="8312150" y="4790784"/>
            <a:ext cx="1715653" cy="11887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Your grandparents were born (1960s)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sp>
        <p:nvSpPr>
          <p:cNvPr id="12" name="TextBox 11">
            <a:extLst>
              <a:ext uri="{FF2B5EF4-FFF2-40B4-BE49-F238E27FC236}">
                <a16:creationId xmlns:a16="http://schemas.microsoft.com/office/drawing/2014/main" id="{B0135BEF-3101-0067-8C26-F7AFF4296BF7}"/>
              </a:ext>
            </a:extLst>
          </p:cNvPr>
          <p:cNvSpPr txBox="1"/>
          <p:nvPr/>
        </p:nvSpPr>
        <p:spPr>
          <a:xfrm>
            <a:off x="66873" y="1025144"/>
            <a:ext cx="170137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Land given for the Meeting house to be built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1673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cxnSp>
        <p:nvCxnSpPr>
          <p:cNvPr id="14" name="Straight Arrow Connector 13">
            <a:extLst>
              <a:ext uri="{FF2B5EF4-FFF2-40B4-BE49-F238E27FC236}">
                <a16:creationId xmlns:a16="http://schemas.microsoft.com/office/drawing/2014/main" id="{81F37B31-EF19-4CB7-D642-33804E202E12}"/>
              </a:ext>
            </a:extLst>
          </p:cNvPr>
          <p:cNvCxnSpPr>
            <a:cxnSpLocks/>
          </p:cNvCxnSpPr>
          <p:nvPr/>
        </p:nvCxnSpPr>
        <p:spPr>
          <a:xfrm>
            <a:off x="9161606" y="3030969"/>
            <a:ext cx="25400" cy="171103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4F70EFA-FB24-0ADA-D429-643310B73779}"/>
              </a:ext>
            </a:extLst>
          </p:cNvPr>
          <p:cNvCxnSpPr>
            <a:cxnSpLocks/>
          </p:cNvCxnSpPr>
          <p:nvPr/>
        </p:nvCxnSpPr>
        <p:spPr>
          <a:xfrm>
            <a:off x="10073697" y="3042513"/>
            <a:ext cx="13855" cy="63731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1EB925D-1CF2-77B9-3AF5-7F8A159075DA}"/>
              </a:ext>
            </a:extLst>
          </p:cNvPr>
          <p:cNvCxnSpPr>
            <a:cxnSpLocks/>
          </p:cNvCxnSpPr>
          <p:nvPr/>
        </p:nvCxnSpPr>
        <p:spPr>
          <a:xfrm>
            <a:off x="11020424" y="3030969"/>
            <a:ext cx="13855" cy="63731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BDCFA3C-83E8-C279-7389-1456112E2373}"/>
              </a:ext>
            </a:extLst>
          </p:cNvPr>
          <p:cNvCxnSpPr>
            <a:cxnSpLocks/>
          </p:cNvCxnSpPr>
          <p:nvPr/>
        </p:nvCxnSpPr>
        <p:spPr>
          <a:xfrm flipV="1">
            <a:off x="11089697" y="2421370"/>
            <a:ext cx="2310" cy="55187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05A7F822-6BD3-040E-8052-4D02B1F1C35D}"/>
              </a:ext>
            </a:extLst>
          </p:cNvPr>
          <p:cNvSpPr/>
          <p:nvPr/>
        </p:nvSpPr>
        <p:spPr>
          <a:xfrm>
            <a:off x="10147299" y="3046845"/>
            <a:ext cx="785090" cy="473362"/>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Calibri"/>
              </a:rPr>
              <a:t>20–30 years</a:t>
            </a:r>
          </a:p>
        </p:txBody>
      </p:sp>
      <p:sp>
        <p:nvSpPr>
          <p:cNvPr id="20" name="Rectangle 19">
            <a:extLst>
              <a:ext uri="{FF2B5EF4-FFF2-40B4-BE49-F238E27FC236}">
                <a16:creationId xmlns:a16="http://schemas.microsoft.com/office/drawing/2014/main" id="{22CBCEE7-E6C7-E184-A6A8-3B5AF5F45FD7}"/>
              </a:ext>
            </a:extLst>
          </p:cNvPr>
          <p:cNvSpPr/>
          <p:nvPr/>
        </p:nvSpPr>
        <p:spPr>
          <a:xfrm>
            <a:off x="2707013" y="3058390"/>
            <a:ext cx="6401192" cy="473362"/>
          </a:xfrm>
          <a:prstGeom prst="rect">
            <a:avLst/>
          </a:prstGeom>
          <a:solidFill>
            <a:srgbClr val="ED7D3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Calibri"/>
              </a:rPr>
              <a:t>230 years</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416421F2-1813-AB8B-8190-3E082340A81D}"/>
              </a:ext>
            </a:extLst>
          </p:cNvPr>
          <p:cNvSpPr/>
          <p:nvPr/>
        </p:nvSpPr>
        <p:spPr>
          <a:xfrm>
            <a:off x="9235207" y="3058390"/>
            <a:ext cx="785090" cy="473362"/>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Calibri"/>
              </a:rPr>
              <a:t>20–30 years</a:t>
            </a:r>
          </a:p>
        </p:txBody>
      </p:sp>
      <p:sp>
        <p:nvSpPr>
          <p:cNvPr id="24" name="Rectangle 23">
            <a:extLst>
              <a:ext uri="{FF2B5EF4-FFF2-40B4-BE49-F238E27FC236}">
                <a16:creationId xmlns:a16="http://schemas.microsoft.com/office/drawing/2014/main" id="{E87F34BE-07A3-0623-87B0-90A2384833AC}"/>
              </a:ext>
            </a:extLst>
          </p:cNvPr>
          <p:cNvSpPr/>
          <p:nvPr/>
        </p:nvSpPr>
        <p:spPr>
          <a:xfrm>
            <a:off x="726208" y="3058389"/>
            <a:ext cx="1892770" cy="47336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Calibri"/>
              </a:rPr>
              <a:t>Approx. 60 years</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5" name="Straight Arrow Connector 24">
            <a:extLst>
              <a:ext uri="{FF2B5EF4-FFF2-40B4-BE49-F238E27FC236}">
                <a16:creationId xmlns:a16="http://schemas.microsoft.com/office/drawing/2014/main" id="{3040A477-F6C0-FBAF-C599-111FC3C68B35}"/>
              </a:ext>
            </a:extLst>
          </p:cNvPr>
          <p:cNvCxnSpPr>
            <a:cxnSpLocks/>
          </p:cNvCxnSpPr>
          <p:nvPr/>
        </p:nvCxnSpPr>
        <p:spPr>
          <a:xfrm flipV="1">
            <a:off x="864374" y="2423800"/>
            <a:ext cx="2310" cy="55187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7198C7F-EB3C-478F-B404-4FA7C77605BC}"/>
              </a:ext>
            </a:extLst>
          </p:cNvPr>
          <p:cNvSpPr txBox="1"/>
          <p:nvPr/>
        </p:nvSpPr>
        <p:spPr>
          <a:xfrm>
            <a:off x="1871610" y="1165512"/>
            <a:ext cx="151087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Meeting House rebuilt and extended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Calibri"/>
              </a:rPr>
              <a:t>1729</a:t>
            </a:r>
          </a:p>
        </p:txBody>
      </p:sp>
      <p:cxnSp>
        <p:nvCxnSpPr>
          <p:cNvPr id="23" name="Straight Arrow Connector 22">
            <a:extLst>
              <a:ext uri="{FF2B5EF4-FFF2-40B4-BE49-F238E27FC236}">
                <a16:creationId xmlns:a16="http://schemas.microsoft.com/office/drawing/2014/main" id="{498981A3-1FF9-676D-22CC-7BB9097B9F62}"/>
              </a:ext>
            </a:extLst>
          </p:cNvPr>
          <p:cNvCxnSpPr>
            <a:cxnSpLocks/>
          </p:cNvCxnSpPr>
          <p:nvPr/>
        </p:nvCxnSpPr>
        <p:spPr>
          <a:xfrm flipV="1">
            <a:off x="2618978" y="2473931"/>
            <a:ext cx="2310" cy="55187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2782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69F318-7919-2DBD-1758-1C07BFBEA43F}"/>
              </a:ext>
            </a:extLst>
          </p:cNvPr>
          <p:cNvSpPr txBox="1"/>
          <p:nvPr/>
        </p:nvSpPr>
        <p:spPr>
          <a:xfrm>
            <a:off x="603115" y="602901"/>
            <a:ext cx="10902248" cy="403187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sng" strike="noStrike" kern="1200" cap="none" spc="0" normalizeH="0" baseline="0" noProof="0" dirty="0">
                <a:ln>
                  <a:noFill/>
                </a:ln>
                <a:solidFill>
                  <a:prstClr val="black"/>
                </a:solidFill>
                <a:effectLst/>
                <a:uLnTx/>
                <a:uFillTx/>
                <a:latin typeface="Calibri" panose="020F0502020204030204"/>
                <a:ea typeface="+mn-ea"/>
                <a:cs typeface="Calibri"/>
              </a:rPr>
              <a:t>Quakers</a:t>
            </a:r>
            <a:r>
              <a:rPr kumimoji="0" lang="en-GB" sz="3200" b="1" i="0" strike="noStrike" kern="1200" cap="none" spc="0" normalizeH="0" baseline="0" noProof="0" dirty="0">
                <a:ln>
                  <a:noFill/>
                </a:ln>
                <a:solidFill>
                  <a:prstClr val="black"/>
                </a:solidFill>
                <a:effectLst/>
                <a:uLnTx/>
                <a:uFillTx/>
                <a:latin typeface="Calibri" panose="020F0502020204030204"/>
                <a:ea typeface="+mn-ea"/>
                <a:cs typeface="Calibri"/>
              </a:rPr>
              <a:t> </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rPr>
              <a:t>were people who believed in God but didn’t like the way that churches were run. They wanted to hold their own meetings instead of going to church.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 the beginning, it was against the law to hold meetings, and they were often broken up, with the Friends (as the Quakers call themselves) being ordered to leave and even having their belongings confiscated (including several cows!).</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348037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7916DCD-E93C-4203-BCE4-25901B27A3C7}"/>
              </a:ext>
            </a:extLst>
          </p:cNvPr>
          <p:cNvSpPr txBox="1"/>
          <p:nvPr/>
        </p:nvSpPr>
        <p:spPr>
          <a:xfrm>
            <a:off x="466928" y="1066667"/>
            <a:ext cx="11241163" cy="45243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Claverham Meeting House provided a safe place for Friends in the area to meet together in worship, and the land that they were given also gave them a place to create a burial ground for Friends.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Without the Meeting House, Friends would not have been able to meet regularly in the area without risking arrest.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The original Meeting House was rebuilt in 1729 to make it bigger, and that is the building that still stands on the site today.</a:t>
            </a:r>
          </a:p>
        </p:txBody>
      </p:sp>
    </p:spTree>
    <p:extLst>
      <p:ext uri="{BB962C8B-B14F-4D97-AF65-F5344CB8AC3E}">
        <p14:creationId xmlns:p14="http://schemas.microsoft.com/office/powerpoint/2010/main" val="12377722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669303" y="-461230"/>
            <a:ext cx="10966514"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Activity 1</a:t>
            </a:r>
          </a:p>
        </p:txBody>
      </p:sp>
      <p:sp>
        <p:nvSpPr>
          <p:cNvPr id="3" name="TextBox 2">
            <a:extLst>
              <a:ext uri="{FF2B5EF4-FFF2-40B4-BE49-F238E27FC236}">
                <a16:creationId xmlns:a16="http://schemas.microsoft.com/office/drawing/2014/main" id="{45B20FFA-935F-4A57-9989-40BF0BFC0F77}"/>
              </a:ext>
            </a:extLst>
          </p:cNvPr>
          <p:cNvSpPr txBox="1"/>
          <p:nvPr/>
        </p:nvSpPr>
        <p:spPr>
          <a:xfrm>
            <a:off x="669303" y="1282045"/>
            <a:ext cx="10755984" cy="45243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Explore the images of the Meeting House from different periods of time.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Can you look at clues in the images to try to put them in </a:t>
            </a:r>
            <a:r>
              <a:rPr kumimoji="0" lang="en-GB" sz="3600" b="1" i="1" u="none" strike="noStrike" kern="1200" cap="none" spc="0" normalizeH="0" baseline="0" noProof="0" dirty="0">
                <a:ln>
                  <a:noFill/>
                </a:ln>
                <a:solidFill>
                  <a:prstClr val="black"/>
                </a:solidFill>
                <a:effectLst/>
                <a:uLnTx/>
                <a:uFillTx/>
                <a:latin typeface="Calibri" panose="020F0502020204030204"/>
                <a:ea typeface="+mn-ea"/>
                <a:cs typeface="+mn-cs"/>
              </a:rPr>
              <a:t>chronological</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 order from oldest to most recent?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How </a:t>
            </a:r>
            <a:r>
              <a:rPr kumimoji="0" lang="en-GB" sz="3600" b="1" i="1" u="none"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 does the Meeting House appear to be to the people of </a:t>
            </a:r>
            <a:r>
              <a:rPr kumimoji="0" lang="en-GB" sz="3600" b="0" i="0" u="none" strike="noStrike" kern="1200" cap="none" spc="0" normalizeH="0" baseline="0" noProof="0" dirty="0" err="1">
                <a:ln>
                  <a:noFill/>
                </a:ln>
                <a:solidFill>
                  <a:prstClr val="black"/>
                </a:solidFill>
                <a:effectLst/>
                <a:uLnTx/>
                <a:uFillTx/>
                <a:latin typeface="Calibri" panose="020F0502020204030204"/>
                <a:ea typeface="+mn-ea"/>
                <a:cs typeface="+mn-cs"/>
              </a:rPr>
              <a:t>Claverham</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 in each of the photos?</a:t>
            </a:r>
          </a:p>
        </p:txBody>
      </p:sp>
    </p:spTree>
    <p:extLst>
      <p:ext uri="{BB962C8B-B14F-4D97-AF65-F5344CB8AC3E}">
        <p14:creationId xmlns:p14="http://schemas.microsoft.com/office/powerpoint/2010/main" val="3291963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D6EFAD-A42A-4C37-BCBC-9DE71F14BDDD}"/>
              </a:ext>
            </a:extLst>
          </p:cNvPr>
          <p:cNvSpPr txBox="1"/>
          <p:nvPr/>
        </p:nvSpPr>
        <p:spPr>
          <a:xfrm>
            <a:off x="339365" y="169682"/>
            <a:ext cx="1147974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prstClr val="black"/>
                </a:solidFill>
                <a:effectLst/>
                <a:uLnTx/>
                <a:uFillTx/>
                <a:latin typeface="Calibri" panose="020F0502020204030204"/>
                <a:ea typeface="+mn-ea"/>
                <a:cs typeface="+mn-cs"/>
              </a:rPr>
              <a:t>Who was Eliza Gregory?</a:t>
            </a:r>
          </a:p>
        </p:txBody>
      </p:sp>
      <p:sp>
        <p:nvSpPr>
          <p:cNvPr id="4" name="TextBox 3">
            <a:extLst>
              <a:ext uri="{FF2B5EF4-FFF2-40B4-BE49-F238E27FC236}">
                <a16:creationId xmlns:a16="http://schemas.microsoft.com/office/drawing/2014/main" id="{D36E2CA5-D4CF-E275-8748-C7897F78831A}"/>
              </a:ext>
            </a:extLst>
          </p:cNvPr>
          <p:cNvSpPr txBox="1"/>
          <p:nvPr/>
        </p:nvSpPr>
        <p:spPr>
          <a:xfrm>
            <a:off x="2781300" y="1836551"/>
            <a:ext cx="6629399" cy="2308324"/>
          </a:xfrm>
          <a:prstGeom prst="rect">
            <a:avLst/>
          </a:prstGeom>
          <a:noFill/>
          <a:ln>
            <a:solidFill>
              <a:schemeClr val="tx1"/>
            </a:solidFill>
          </a:ln>
        </p:spPr>
        <p:txBody>
          <a:bodyPr wrap="square" rtlCol="0">
            <a:spAutoFit/>
          </a:bodyPr>
          <a:lstStyle/>
          <a:p>
            <a:pPr algn="ctr"/>
            <a:r>
              <a:rPr lang="en-US" dirty="0"/>
              <a:t>Due to copyright restrictions we are unable to display this image. Please insert the picture from this link: </a:t>
            </a:r>
            <a:r>
              <a:rPr lang="en-GB" dirty="0">
                <a:hlinkClick r:id="rId3"/>
              </a:rPr>
              <a:t>https://www.npg.org.uk/collections/search/portrait/mw212818</a:t>
            </a:r>
            <a:r>
              <a:rPr lang="en-GB" dirty="0"/>
              <a:t> </a:t>
            </a:r>
          </a:p>
          <a:p>
            <a:pPr algn="ctr"/>
            <a:endParaRPr lang="en-GB" dirty="0"/>
          </a:p>
          <a:p>
            <a:pPr algn="ctr"/>
            <a:r>
              <a:rPr lang="en-GB" dirty="0"/>
              <a:t>Image: Gertie Millar as Prudence Pym from the Edwardian musical ‘The Quaker Girl’, by Rita Martin, published by Rotary Photographic Co Ltd, bromide postcard print 1910–1911, NPG x160534 </a:t>
            </a:r>
          </a:p>
          <a:p>
            <a:pPr algn="ctr"/>
            <a:r>
              <a:rPr lang="en-GB" dirty="0"/>
              <a:t>© National Portrait Gallery, London</a:t>
            </a:r>
          </a:p>
        </p:txBody>
      </p:sp>
    </p:spTree>
    <p:extLst>
      <p:ext uri="{BB962C8B-B14F-4D97-AF65-F5344CB8AC3E}">
        <p14:creationId xmlns:p14="http://schemas.microsoft.com/office/powerpoint/2010/main" val="28773577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BF0A10-64A4-4791-B5C7-76D11B9C6DE0}"/>
              </a:ext>
            </a:extLst>
          </p:cNvPr>
          <p:cNvSpPr txBox="1"/>
          <p:nvPr/>
        </p:nvSpPr>
        <p:spPr>
          <a:xfrm>
            <a:off x="206478" y="285136"/>
            <a:ext cx="11607948" cy="5938684"/>
          </a:xfrm>
          <a:prstGeom prst="rect">
            <a:avLst/>
          </a:prstGeom>
        </p:spPr>
        <p:txBody>
          <a:bodyPr vert="horz" lIns="91440" tIns="45720" rIns="91440" bIns="45720" rtlCol="0" anchor="t">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Eliza Gregory was born in Claverham nearly 200 years ago, in 1832.</a:t>
            </a:r>
          </a:p>
          <a:p>
            <a:pPr marL="0" marR="0" lvl="0" indent="-228600" algn="ctr"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 name="Straight Arrow Connector 5">
            <a:extLst>
              <a:ext uri="{FF2B5EF4-FFF2-40B4-BE49-F238E27FC236}">
                <a16:creationId xmlns:a16="http://schemas.microsoft.com/office/drawing/2014/main" id="{7EF5D656-FD21-2555-18A6-9B0B910F8036}"/>
              </a:ext>
            </a:extLst>
          </p:cNvPr>
          <p:cNvCxnSpPr/>
          <p:nvPr/>
        </p:nvCxnSpPr>
        <p:spPr>
          <a:xfrm>
            <a:off x="595639" y="3026261"/>
            <a:ext cx="10797308" cy="231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4966DD9-8405-8616-8DFE-36E1FDE76B6E}"/>
              </a:ext>
            </a:extLst>
          </p:cNvPr>
          <p:cNvSpPr txBox="1"/>
          <p:nvPr/>
        </p:nvSpPr>
        <p:spPr>
          <a:xfrm>
            <a:off x="10551969" y="1858241"/>
            <a:ext cx="108065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Now (2022)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sp>
        <p:nvSpPr>
          <p:cNvPr id="8" name="TextBox 7">
            <a:extLst>
              <a:ext uri="{FF2B5EF4-FFF2-40B4-BE49-F238E27FC236}">
                <a16:creationId xmlns:a16="http://schemas.microsoft.com/office/drawing/2014/main" id="{550CEB2F-8905-B6DB-3F30-91ED05429DBD}"/>
              </a:ext>
            </a:extLst>
          </p:cNvPr>
          <p:cNvSpPr txBox="1"/>
          <p:nvPr/>
        </p:nvSpPr>
        <p:spPr>
          <a:xfrm>
            <a:off x="10390332" y="3693968"/>
            <a:ext cx="118456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You were born (2016)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sp>
        <p:nvSpPr>
          <p:cNvPr id="9" name="TextBox 8">
            <a:extLst>
              <a:ext uri="{FF2B5EF4-FFF2-40B4-BE49-F238E27FC236}">
                <a16:creationId xmlns:a16="http://schemas.microsoft.com/office/drawing/2014/main" id="{90A98214-644D-5196-4DC9-0B488426413E}"/>
              </a:ext>
            </a:extLst>
          </p:cNvPr>
          <p:cNvSpPr txBox="1"/>
          <p:nvPr/>
        </p:nvSpPr>
        <p:spPr>
          <a:xfrm>
            <a:off x="9501332" y="3693967"/>
            <a:ext cx="114992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Your parents were born (1980s)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sp>
        <p:nvSpPr>
          <p:cNvPr id="10" name="TextBox 9">
            <a:extLst>
              <a:ext uri="{FF2B5EF4-FFF2-40B4-BE49-F238E27FC236}">
                <a16:creationId xmlns:a16="http://schemas.microsoft.com/office/drawing/2014/main" id="{4A59CD84-E4E2-A516-9B16-D0B145E5C3BE}"/>
              </a:ext>
            </a:extLst>
          </p:cNvPr>
          <p:cNvSpPr txBox="1"/>
          <p:nvPr/>
        </p:nvSpPr>
        <p:spPr>
          <a:xfrm>
            <a:off x="4848513" y="3590058"/>
            <a:ext cx="114992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Eliza Gregory was born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Calibri"/>
              </a:rPr>
              <a:t>1832</a:t>
            </a:r>
          </a:p>
        </p:txBody>
      </p:sp>
      <p:sp>
        <p:nvSpPr>
          <p:cNvPr id="11" name="TextBox 10">
            <a:extLst>
              <a:ext uri="{FF2B5EF4-FFF2-40B4-BE49-F238E27FC236}">
                <a16:creationId xmlns:a16="http://schemas.microsoft.com/office/drawing/2014/main" id="{32D796FA-6170-5606-7B6B-6098DB99FCAB}"/>
              </a:ext>
            </a:extLst>
          </p:cNvPr>
          <p:cNvSpPr txBox="1"/>
          <p:nvPr/>
        </p:nvSpPr>
        <p:spPr>
          <a:xfrm>
            <a:off x="8312150" y="4790784"/>
            <a:ext cx="1715653" cy="11887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Your grandparents were born (1960s)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sp>
        <p:nvSpPr>
          <p:cNvPr id="12" name="TextBox 11">
            <a:extLst>
              <a:ext uri="{FF2B5EF4-FFF2-40B4-BE49-F238E27FC236}">
                <a16:creationId xmlns:a16="http://schemas.microsoft.com/office/drawing/2014/main" id="{B0135BEF-3101-0067-8C26-F7AFF4296BF7}"/>
              </a:ext>
            </a:extLst>
          </p:cNvPr>
          <p:cNvSpPr txBox="1"/>
          <p:nvPr/>
        </p:nvSpPr>
        <p:spPr>
          <a:xfrm>
            <a:off x="66873" y="1025144"/>
            <a:ext cx="170137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Land given for the Meeting house to be built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1673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cxnSp>
        <p:nvCxnSpPr>
          <p:cNvPr id="13" name="Straight Arrow Connector 12">
            <a:extLst>
              <a:ext uri="{FF2B5EF4-FFF2-40B4-BE49-F238E27FC236}">
                <a16:creationId xmlns:a16="http://schemas.microsoft.com/office/drawing/2014/main" id="{5A46AB30-3FD1-7FC7-EE8C-52D9B79B1BCA}"/>
              </a:ext>
            </a:extLst>
          </p:cNvPr>
          <p:cNvCxnSpPr/>
          <p:nvPr/>
        </p:nvCxnSpPr>
        <p:spPr>
          <a:xfrm>
            <a:off x="5374698" y="3054060"/>
            <a:ext cx="13855" cy="63731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1F37B31-EF19-4CB7-D642-33804E202E12}"/>
              </a:ext>
            </a:extLst>
          </p:cNvPr>
          <p:cNvCxnSpPr>
            <a:cxnSpLocks/>
          </p:cNvCxnSpPr>
          <p:nvPr/>
        </p:nvCxnSpPr>
        <p:spPr>
          <a:xfrm>
            <a:off x="9161606" y="3030969"/>
            <a:ext cx="25400" cy="171103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4F70EFA-FB24-0ADA-D429-643310B73779}"/>
              </a:ext>
            </a:extLst>
          </p:cNvPr>
          <p:cNvCxnSpPr>
            <a:cxnSpLocks/>
          </p:cNvCxnSpPr>
          <p:nvPr/>
        </p:nvCxnSpPr>
        <p:spPr>
          <a:xfrm>
            <a:off x="10073697" y="3042513"/>
            <a:ext cx="13855" cy="63731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1EB925D-1CF2-77B9-3AF5-7F8A159075DA}"/>
              </a:ext>
            </a:extLst>
          </p:cNvPr>
          <p:cNvCxnSpPr>
            <a:cxnSpLocks/>
          </p:cNvCxnSpPr>
          <p:nvPr/>
        </p:nvCxnSpPr>
        <p:spPr>
          <a:xfrm>
            <a:off x="11020424" y="3030969"/>
            <a:ext cx="13855" cy="63731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BDCFA3C-83E8-C279-7389-1456112E2373}"/>
              </a:ext>
            </a:extLst>
          </p:cNvPr>
          <p:cNvCxnSpPr>
            <a:cxnSpLocks/>
          </p:cNvCxnSpPr>
          <p:nvPr/>
        </p:nvCxnSpPr>
        <p:spPr>
          <a:xfrm flipV="1">
            <a:off x="11089697" y="2421370"/>
            <a:ext cx="2310" cy="55187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05A7F822-6BD3-040E-8052-4D02B1F1C35D}"/>
              </a:ext>
            </a:extLst>
          </p:cNvPr>
          <p:cNvSpPr/>
          <p:nvPr/>
        </p:nvSpPr>
        <p:spPr>
          <a:xfrm>
            <a:off x="10147299" y="3046845"/>
            <a:ext cx="785090" cy="473362"/>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Calibri"/>
              </a:rPr>
              <a:t>20–30 years</a:t>
            </a:r>
          </a:p>
        </p:txBody>
      </p:sp>
      <p:sp>
        <p:nvSpPr>
          <p:cNvPr id="20" name="Rectangle 19">
            <a:extLst>
              <a:ext uri="{FF2B5EF4-FFF2-40B4-BE49-F238E27FC236}">
                <a16:creationId xmlns:a16="http://schemas.microsoft.com/office/drawing/2014/main" id="{22CBCEE7-E6C7-E184-A6A8-3B5AF5F45FD7}"/>
              </a:ext>
            </a:extLst>
          </p:cNvPr>
          <p:cNvSpPr/>
          <p:nvPr/>
        </p:nvSpPr>
        <p:spPr>
          <a:xfrm>
            <a:off x="5460901" y="3058390"/>
            <a:ext cx="3647304" cy="473362"/>
          </a:xfrm>
          <a:prstGeom prst="rect">
            <a:avLst/>
          </a:prstGeom>
          <a:solidFill>
            <a:srgbClr val="ED7D3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Calibri"/>
              </a:rPr>
              <a:t>130 years</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416421F2-1813-AB8B-8190-3E082340A81D}"/>
              </a:ext>
            </a:extLst>
          </p:cNvPr>
          <p:cNvSpPr/>
          <p:nvPr/>
        </p:nvSpPr>
        <p:spPr>
          <a:xfrm>
            <a:off x="9235207" y="3058390"/>
            <a:ext cx="785090" cy="473362"/>
          </a:xfrm>
          <a:prstGeom prst="rec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Calibri"/>
              </a:rPr>
              <a:t>20–30 years</a:t>
            </a:r>
          </a:p>
        </p:txBody>
      </p:sp>
      <p:sp>
        <p:nvSpPr>
          <p:cNvPr id="24" name="Rectangle 23">
            <a:extLst>
              <a:ext uri="{FF2B5EF4-FFF2-40B4-BE49-F238E27FC236}">
                <a16:creationId xmlns:a16="http://schemas.microsoft.com/office/drawing/2014/main" id="{E87F34BE-07A3-0623-87B0-90A2384833AC}"/>
              </a:ext>
            </a:extLst>
          </p:cNvPr>
          <p:cNvSpPr/>
          <p:nvPr/>
        </p:nvSpPr>
        <p:spPr>
          <a:xfrm>
            <a:off x="726208" y="3058389"/>
            <a:ext cx="4595088" cy="473362"/>
          </a:xfrm>
          <a:prstGeom prst="rect">
            <a:avLst/>
          </a:prstGeom>
          <a:solidFill>
            <a:srgbClr val="ED7D3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Calibri"/>
              </a:rPr>
              <a:t>160 years</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5" name="Straight Arrow Connector 24">
            <a:extLst>
              <a:ext uri="{FF2B5EF4-FFF2-40B4-BE49-F238E27FC236}">
                <a16:creationId xmlns:a16="http://schemas.microsoft.com/office/drawing/2014/main" id="{3040A477-F6C0-FBAF-C599-111FC3C68B35}"/>
              </a:ext>
            </a:extLst>
          </p:cNvPr>
          <p:cNvCxnSpPr>
            <a:cxnSpLocks/>
          </p:cNvCxnSpPr>
          <p:nvPr/>
        </p:nvCxnSpPr>
        <p:spPr>
          <a:xfrm flipV="1">
            <a:off x="864374" y="2423800"/>
            <a:ext cx="2310" cy="55187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7198C7F-EB3C-478F-B404-4FA7C77605BC}"/>
              </a:ext>
            </a:extLst>
          </p:cNvPr>
          <p:cNvSpPr txBox="1"/>
          <p:nvPr/>
        </p:nvSpPr>
        <p:spPr>
          <a:xfrm>
            <a:off x="1871610" y="1165512"/>
            <a:ext cx="151087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Meeting House rebuilt and extended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Calibri"/>
              </a:rPr>
              <a:t>1729</a:t>
            </a:r>
          </a:p>
        </p:txBody>
      </p:sp>
      <p:cxnSp>
        <p:nvCxnSpPr>
          <p:cNvPr id="23" name="Straight Arrow Connector 22">
            <a:extLst>
              <a:ext uri="{FF2B5EF4-FFF2-40B4-BE49-F238E27FC236}">
                <a16:creationId xmlns:a16="http://schemas.microsoft.com/office/drawing/2014/main" id="{498981A3-1FF9-676D-22CC-7BB9097B9F62}"/>
              </a:ext>
            </a:extLst>
          </p:cNvPr>
          <p:cNvCxnSpPr>
            <a:cxnSpLocks/>
          </p:cNvCxnSpPr>
          <p:nvPr/>
        </p:nvCxnSpPr>
        <p:spPr>
          <a:xfrm flipV="1">
            <a:off x="2618978" y="2473931"/>
            <a:ext cx="2310" cy="55187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683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BF0A10-64A4-4791-B5C7-76D11B9C6DE0}"/>
              </a:ext>
            </a:extLst>
          </p:cNvPr>
          <p:cNvSpPr txBox="1"/>
          <p:nvPr/>
        </p:nvSpPr>
        <p:spPr>
          <a:xfrm>
            <a:off x="103239" y="1925648"/>
            <a:ext cx="11985522" cy="3006704"/>
          </a:xfrm>
          <a:prstGeom prst="rect">
            <a:avLst/>
          </a:prstGeom>
        </p:spPr>
        <p:txBody>
          <a:bodyPr vert="horz" lIns="91440" tIns="45720" rIns="91440" bIns="45720" rtlCol="0" anchor="t">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Her parents were both from families that had lived in the area for a long time. Her father was Bishop Gregory (he always got teased for his first name) and her mother was born Sarah Eddington.</a:t>
            </a:r>
          </a:p>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Her father was a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grazier</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who looked after animals on a farm.</a:t>
            </a:r>
          </a:p>
        </p:txBody>
      </p:sp>
    </p:spTree>
    <p:extLst>
      <p:ext uri="{BB962C8B-B14F-4D97-AF65-F5344CB8AC3E}">
        <p14:creationId xmlns:p14="http://schemas.microsoft.com/office/powerpoint/2010/main" val="218903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ACAAE2-CCDB-4E82-A10D-8B0AAFB3ACEA}"/>
              </a:ext>
            </a:extLst>
          </p:cNvPr>
          <p:cNvSpPr txBox="1"/>
          <p:nvPr/>
        </p:nvSpPr>
        <p:spPr>
          <a:xfrm>
            <a:off x="412955" y="186813"/>
            <a:ext cx="11474245" cy="649408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When she was born, her family were living in Claverham Court Farm. </a:t>
            </a: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Can you remember finding this on the map of </a:t>
            </a:r>
            <a:r>
              <a:rPr kumimoji="0" lang="en-GB" sz="3200" b="1" i="0" u="none" strike="noStrike" kern="1200" cap="none" spc="0" normalizeH="0" baseline="0" noProof="0" dirty="0" err="1">
                <a:ln>
                  <a:noFill/>
                </a:ln>
                <a:solidFill>
                  <a:prstClr val="black"/>
                </a:solidFill>
                <a:effectLst/>
                <a:uLnTx/>
                <a:uFillTx/>
                <a:latin typeface="Calibri" panose="020F0502020204030204"/>
                <a:ea typeface="+mn-ea"/>
                <a:cs typeface="+mn-cs"/>
              </a:rPr>
              <a:t>Claverham</a:t>
            </a: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She was the youngest of 12 children and her oldest sister was 21 years older than her. She described it as being like </a:t>
            </a:r>
            <a:r>
              <a:rPr kumimoji="0" lang="en-GB" sz="3200" b="0" i="1" u="none" strike="noStrike" kern="1200" cap="none" spc="0" normalizeH="0" baseline="0" noProof="0" dirty="0">
                <a:ln>
                  <a:noFill/>
                </a:ln>
                <a:solidFill>
                  <a:srgbClr val="00B0F0"/>
                </a:solidFill>
                <a:effectLst/>
                <a:uLnTx/>
                <a:uFillTx/>
                <a:latin typeface="Calibri" panose="020F0502020204030204"/>
                <a:ea typeface="+mn-ea"/>
                <a:cs typeface="+mn-cs"/>
              </a:rPr>
              <a:t>‘</a:t>
            </a:r>
            <a:r>
              <a:rPr kumimoji="0" lang="en-GB" sz="3200" b="0" u="none" strike="noStrike" kern="1200" cap="none" spc="0" normalizeH="0" baseline="0" noProof="0" dirty="0">
                <a:ln>
                  <a:noFill/>
                </a:ln>
                <a:solidFill>
                  <a:srgbClr val="00B0F0"/>
                </a:solidFill>
                <a:effectLst/>
                <a:uLnTx/>
                <a:uFillTx/>
                <a:latin typeface="Calibri" panose="020F0502020204030204"/>
                <a:ea typeface="+mn-ea"/>
                <a:cs typeface="+mn-cs"/>
              </a:rPr>
              <a:t>having four mothers to oversee me’.  </a:t>
            </a:r>
          </a:p>
        </p:txBody>
      </p:sp>
      <p:pic>
        <p:nvPicPr>
          <p:cNvPr id="4" name="Picture 3" descr="A picture containing building, house, sky, outdoor&#10;&#10;Description automatically generated">
            <a:extLst>
              <a:ext uri="{FF2B5EF4-FFF2-40B4-BE49-F238E27FC236}">
                <a16:creationId xmlns:a16="http://schemas.microsoft.com/office/drawing/2014/main" id="{B9252B85-5748-44D7-8138-79B888DE8D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2305" y="1293223"/>
            <a:ext cx="5495544" cy="3749040"/>
          </a:xfrm>
          <a:prstGeom prst="rect">
            <a:avLst/>
          </a:prstGeom>
        </p:spPr>
      </p:pic>
    </p:spTree>
    <p:extLst>
      <p:ext uri="{BB962C8B-B14F-4D97-AF65-F5344CB8AC3E}">
        <p14:creationId xmlns:p14="http://schemas.microsoft.com/office/powerpoint/2010/main" val="1575386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ACAAE2-CCDB-4E82-A10D-8B0AAFB3ACEA}"/>
              </a:ext>
            </a:extLst>
          </p:cNvPr>
          <p:cNvSpPr txBox="1"/>
          <p:nvPr/>
        </p:nvSpPr>
        <p:spPr>
          <a:xfrm>
            <a:off x="595460" y="290406"/>
            <a:ext cx="11001080" cy="6986528"/>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Her family attended bi-weekly (twice a week) meetings at the Meeting House in Claverham.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rPr>
              <a:t>A </a:t>
            </a:r>
            <a:r>
              <a:rPr kumimoji="0" lang="en-GB" sz="3200" b="1" i="0" u="sng" strike="noStrike" kern="1200" cap="none" spc="0" normalizeH="0" baseline="0" noProof="0" dirty="0">
                <a:ln>
                  <a:noFill/>
                </a:ln>
                <a:solidFill>
                  <a:prstClr val="black"/>
                </a:solidFill>
                <a:effectLst/>
                <a:uLnTx/>
                <a:uFillTx/>
                <a:latin typeface="Calibri" panose="020F0502020204030204"/>
                <a:ea typeface="+mn-ea"/>
                <a:cs typeface="Calibri"/>
              </a:rPr>
              <a:t>meeting</a:t>
            </a:r>
            <a:r>
              <a:rPr kumimoji="0" lang="en-GB" sz="3200" b="1" i="0" strike="noStrike" kern="1200" cap="none" spc="0" normalizeH="0" baseline="0" noProof="0" dirty="0">
                <a:ln>
                  <a:noFill/>
                </a:ln>
                <a:solidFill>
                  <a:prstClr val="black"/>
                </a:solidFill>
                <a:effectLst/>
                <a:uLnTx/>
                <a:uFillTx/>
                <a:latin typeface="Calibri" panose="020F0502020204030204"/>
                <a:ea typeface="+mn-ea"/>
                <a:cs typeface="Calibri"/>
              </a:rPr>
              <a:t> </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rPr>
              <a:t>was a bit like an assembly. They would get together and share their ideas and opinions about lots of topics. No one led the meeting but they would all sit in silence until someone felt that they had something they wanted to say.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descr="A picture containing text, outdoor, old, vintage&#10;&#10;Description automatically generated">
            <a:extLst>
              <a:ext uri="{FF2B5EF4-FFF2-40B4-BE49-F238E27FC236}">
                <a16:creationId xmlns:a16="http://schemas.microsoft.com/office/drawing/2014/main" id="{3B2F3CC4-53DB-49EE-83B3-CDB8357F04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0574" y="3428346"/>
            <a:ext cx="4224149" cy="3162339"/>
          </a:xfrm>
          <a:prstGeom prst="rect">
            <a:avLst/>
          </a:prstGeom>
        </p:spPr>
      </p:pic>
    </p:spTree>
    <p:extLst>
      <p:ext uri="{BB962C8B-B14F-4D97-AF65-F5344CB8AC3E}">
        <p14:creationId xmlns:p14="http://schemas.microsoft.com/office/powerpoint/2010/main" val="2633267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ACAAE2-CCDB-4E82-A10D-8B0AAFB3ACEA}"/>
              </a:ext>
            </a:extLst>
          </p:cNvPr>
          <p:cNvSpPr txBox="1"/>
          <p:nvPr/>
        </p:nvSpPr>
        <p:spPr>
          <a:xfrm>
            <a:off x="5319252" y="290406"/>
            <a:ext cx="6277288"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When she was an old lady, she wrote down her memories of childhood so that her family and others would know what life was like in Claverham in the past.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descr="A picture containing text, snow, outdoor, person&#10;&#10;Description automatically generated">
            <a:extLst>
              <a:ext uri="{FF2B5EF4-FFF2-40B4-BE49-F238E27FC236}">
                <a16:creationId xmlns:a16="http://schemas.microsoft.com/office/drawing/2014/main" id="{B297AC8E-2E71-451F-BF8A-8E52A1E29B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49696" cy="6858000"/>
          </a:xfrm>
          <a:prstGeom prst="rect">
            <a:avLst/>
          </a:prstGeom>
        </p:spPr>
      </p:pic>
    </p:spTree>
    <p:extLst>
      <p:ext uri="{BB962C8B-B14F-4D97-AF65-F5344CB8AC3E}">
        <p14:creationId xmlns:p14="http://schemas.microsoft.com/office/powerpoint/2010/main" val="12500936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234455" y="-449685"/>
            <a:ext cx="11555468"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Activity 2</a:t>
            </a:r>
          </a:p>
        </p:txBody>
      </p:sp>
      <p:sp>
        <p:nvSpPr>
          <p:cNvPr id="3" name="TextBox 2">
            <a:extLst>
              <a:ext uri="{FF2B5EF4-FFF2-40B4-BE49-F238E27FC236}">
                <a16:creationId xmlns:a16="http://schemas.microsoft.com/office/drawing/2014/main" id="{16176E58-5445-4CFB-A2BD-566F0E118BF2}"/>
              </a:ext>
            </a:extLst>
          </p:cNvPr>
          <p:cNvSpPr txBox="1"/>
          <p:nvPr/>
        </p:nvSpPr>
        <p:spPr>
          <a:xfrm>
            <a:off x="231112" y="1140643"/>
            <a:ext cx="11656087" cy="60016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Listen to some of Eliza’s memories of visiting the Meeting House to find out how significant the building was in her early life.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Can you find out…</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How she travelled to the Meeting House?</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How long the meetings lasted for?</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Who she saw at the Meeting House?</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What she thought about the building?</a:t>
            </a:r>
          </a:p>
          <a:p>
            <a:pPr marL="457200" marR="0" lvl="0" indent="-4572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Challenge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How significant was the Meeting House at the time when Eliza was living in </a:t>
            </a:r>
            <a:r>
              <a:rPr kumimoji="0" lang="en-GB" sz="3200" b="0" i="0" u="none" strike="noStrike" kern="1200" cap="none" spc="0" normalizeH="0" baseline="0" noProof="0" dirty="0" err="1">
                <a:ln>
                  <a:noFill/>
                </a:ln>
                <a:solidFill>
                  <a:prstClr val="black"/>
                </a:solidFill>
                <a:effectLst/>
                <a:uLnTx/>
                <a:uFillTx/>
                <a:latin typeface="Calibri" panose="020F0502020204030204"/>
                <a:ea typeface="+mn-ea"/>
                <a:cs typeface="+mn-cs"/>
              </a:rPr>
              <a:t>Claverham</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with her family?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5262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603316" y="-442377"/>
            <a:ext cx="10920699"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Plenary</a:t>
            </a:r>
          </a:p>
        </p:txBody>
      </p:sp>
      <p:sp>
        <p:nvSpPr>
          <p:cNvPr id="4" name="TextBox 3">
            <a:extLst>
              <a:ext uri="{FF2B5EF4-FFF2-40B4-BE49-F238E27FC236}">
                <a16:creationId xmlns:a16="http://schemas.microsoft.com/office/drawing/2014/main" id="{5B3EDE59-07D8-4640-B835-794C16AFF355}"/>
              </a:ext>
            </a:extLst>
          </p:cNvPr>
          <p:cNvSpPr txBox="1"/>
          <p:nvPr/>
        </p:nvSpPr>
        <p:spPr>
          <a:xfrm>
            <a:off x="884294" y="1983886"/>
            <a:ext cx="10639722"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Do you think that the building’s </a:t>
            </a:r>
            <a:r>
              <a:rPr kumimoji="0" lang="en-GB" sz="4000" b="1" i="1" u="none" strike="noStrike" kern="1200" cap="none" spc="0" normalizeH="0" baseline="0" noProof="0" dirty="0">
                <a:ln>
                  <a:noFill/>
                </a:ln>
                <a:solidFill>
                  <a:prstClr val="black"/>
                </a:solidFill>
                <a:effectLst/>
                <a:uLnTx/>
                <a:uFillTx/>
                <a:latin typeface="Calibri" panose="020F0502020204030204"/>
                <a:ea typeface="+mn-ea"/>
                <a:cs typeface="+mn-cs"/>
              </a:rPr>
              <a:t>significance</a:t>
            </a: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 always stayed the same, or were there some times when it was </a:t>
            </a:r>
            <a:r>
              <a:rPr kumimoji="0" lang="en-GB" sz="4000" b="1" i="0" u="sng" strike="noStrike" kern="1200" cap="none" spc="0" normalizeH="0" baseline="0" noProof="0" dirty="0">
                <a:ln>
                  <a:noFill/>
                </a:ln>
                <a:solidFill>
                  <a:prstClr val="black"/>
                </a:solidFill>
                <a:effectLst/>
                <a:uLnTx/>
                <a:uFillTx/>
                <a:latin typeface="Calibri" panose="020F0502020204030204"/>
                <a:ea typeface="+mn-ea"/>
                <a:cs typeface="+mn-cs"/>
              </a:rPr>
              <a:t>more significant</a:t>
            </a:r>
            <a:r>
              <a:rPr kumimoji="0" lang="en-GB" sz="4000" b="1" i="0"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than others?</a:t>
            </a:r>
          </a:p>
        </p:txBody>
      </p:sp>
    </p:spTree>
    <p:extLst>
      <p:ext uri="{BB962C8B-B14F-4D97-AF65-F5344CB8AC3E}">
        <p14:creationId xmlns:p14="http://schemas.microsoft.com/office/powerpoint/2010/main" val="22419829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5D102-6C98-47C5-A9C6-AF8DD7BA4D30}"/>
              </a:ext>
            </a:extLst>
          </p:cNvPr>
          <p:cNvSpPr>
            <a:spLocks noGrp="1"/>
          </p:cNvSpPr>
          <p:nvPr>
            <p:ph type="ctrTitle"/>
          </p:nvPr>
        </p:nvSpPr>
        <p:spPr>
          <a:xfrm>
            <a:off x="1524000" y="1122363"/>
            <a:ext cx="9071728" cy="3883270"/>
          </a:xfrm>
        </p:spPr>
        <p:txBody>
          <a:bodyPr>
            <a:normAutofit/>
          </a:bodyPr>
          <a:lstStyle/>
          <a:p>
            <a:r>
              <a:rPr lang="en-GB" sz="8000" b="1" dirty="0"/>
              <a:t>Enquiry question</a:t>
            </a:r>
            <a:br>
              <a:rPr lang="en-GB" dirty="0"/>
            </a:br>
            <a:r>
              <a:rPr lang="en-GB" sz="4800" dirty="0"/>
              <a:t>Why is the Meeting House a significant place in the history of Claverham? </a:t>
            </a:r>
            <a:endParaRPr lang="en-GB" dirty="0"/>
          </a:p>
        </p:txBody>
      </p:sp>
    </p:spTree>
    <p:extLst>
      <p:ext uri="{BB962C8B-B14F-4D97-AF65-F5344CB8AC3E}">
        <p14:creationId xmlns:p14="http://schemas.microsoft.com/office/powerpoint/2010/main" val="42232981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2EAD5-BD23-4F7A-96E1-FFA2B5EBF5F1}"/>
              </a:ext>
            </a:extLst>
          </p:cNvPr>
          <p:cNvSpPr>
            <a:spLocks noGrp="1"/>
          </p:cNvSpPr>
          <p:nvPr>
            <p:ph type="title"/>
          </p:nvPr>
        </p:nvSpPr>
        <p:spPr/>
        <p:txBody>
          <a:bodyPr>
            <a:normAutofit/>
          </a:bodyPr>
          <a:lstStyle/>
          <a:p>
            <a:pPr algn="ctr"/>
            <a:r>
              <a:rPr lang="en-GB" sz="5400" b="1" dirty="0"/>
              <a:t>Enquiry overview</a:t>
            </a:r>
          </a:p>
        </p:txBody>
      </p:sp>
      <p:sp>
        <p:nvSpPr>
          <p:cNvPr id="3" name="Content Placeholder 2">
            <a:extLst>
              <a:ext uri="{FF2B5EF4-FFF2-40B4-BE49-F238E27FC236}">
                <a16:creationId xmlns:a16="http://schemas.microsoft.com/office/drawing/2014/main" id="{CD5E320B-4C4A-4898-B9F8-D16B840809A6}"/>
              </a:ext>
            </a:extLst>
          </p:cNvPr>
          <p:cNvSpPr>
            <a:spLocks noGrp="1"/>
          </p:cNvSpPr>
          <p:nvPr>
            <p:ph idx="1"/>
          </p:nvPr>
        </p:nvSpPr>
        <p:spPr/>
        <p:txBody>
          <a:bodyPr vert="horz" lIns="91440" tIns="45720" rIns="91440" bIns="45720" rtlCol="0" anchor="t">
            <a:normAutofit lnSpcReduction="10000"/>
          </a:bodyPr>
          <a:lstStyle/>
          <a:p>
            <a:pPr algn="ctr"/>
            <a:r>
              <a:rPr lang="en-GB" b="1" dirty="0"/>
              <a:t>Lesson 1: </a:t>
            </a:r>
            <a:r>
              <a:rPr lang="en-GB" dirty="0"/>
              <a:t>What does it mean for a place to be significant?</a:t>
            </a:r>
          </a:p>
          <a:p>
            <a:pPr algn="ctr"/>
            <a:r>
              <a:rPr lang="en-GB" b="1" dirty="0"/>
              <a:t>Lesson 2: </a:t>
            </a:r>
            <a:r>
              <a:rPr lang="en-GB" dirty="0"/>
              <a:t>What places are significant in Claverham?</a:t>
            </a:r>
          </a:p>
          <a:p>
            <a:pPr algn="ctr"/>
            <a:r>
              <a:rPr lang="en-GB" b="1" dirty="0"/>
              <a:t>Lesson 3: </a:t>
            </a:r>
            <a:r>
              <a:rPr lang="en-GB" dirty="0"/>
              <a:t>Who used the Meeting House in the past and why was it significant to them?</a:t>
            </a:r>
          </a:p>
          <a:p>
            <a:pPr algn="ctr"/>
            <a:r>
              <a:rPr lang="en-GB" b="1" dirty="0"/>
              <a:t>Lesson 4 (visit to the Meeting House): </a:t>
            </a:r>
            <a:r>
              <a:rPr lang="en-GB" dirty="0"/>
              <a:t>What can the building tell us about the significance of the Meeting House to Claverham?</a:t>
            </a:r>
            <a:endParaRPr lang="en-GB" dirty="0">
              <a:cs typeface="Calibri"/>
            </a:endParaRPr>
          </a:p>
          <a:p>
            <a:pPr algn="ctr"/>
            <a:r>
              <a:rPr lang="en-GB" b="1" dirty="0"/>
              <a:t>Lesson 5: </a:t>
            </a:r>
            <a:r>
              <a:rPr lang="en-GB" dirty="0"/>
              <a:t>How has the significance of the Meeting House changed over time?</a:t>
            </a:r>
          </a:p>
          <a:p>
            <a:pPr algn="ctr"/>
            <a:r>
              <a:rPr lang="en-GB" b="1" dirty="0"/>
              <a:t>Lesson 6 (outcome activity): </a:t>
            </a:r>
            <a:r>
              <a:rPr lang="en-GB" dirty="0"/>
              <a:t>How can we record and share the history of the Meeting House?</a:t>
            </a:r>
          </a:p>
        </p:txBody>
      </p:sp>
    </p:spTree>
    <p:extLst>
      <p:ext uri="{BB962C8B-B14F-4D97-AF65-F5344CB8AC3E}">
        <p14:creationId xmlns:p14="http://schemas.microsoft.com/office/powerpoint/2010/main" val="10035487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B87B-6FF3-411D-B326-3BAF54D5B900}"/>
              </a:ext>
            </a:extLst>
          </p:cNvPr>
          <p:cNvSpPr>
            <a:spLocks noGrp="1"/>
          </p:cNvSpPr>
          <p:nvPr>
            <p:ph type="ctrTitle"/>
          </p:nvPr>
        </p:nvSpPr>
        <p:spPr/>
        <p:txBody>
          <a:bodyPr>
            <a:normAutofit/>
          </a:bodyPr>
          <a:lstStyle/>
          <a:p>
            <a:r>
              <a:rPr lang="en-GB" sz="9600" b="1" dirty="0"/>
              <a:t>Lesson 4</a:t>
            </a:r>
          </a:p>
        </p:txBody>
      </p:sp>
      <p:sp>
        <p:nvSpPr>
          <p:cNvPr id="3" name="Subtitle 2">
            <a:extLst>
              <a:ext uri="{FF2B5EF4-FFF2-40B4-BE49-F238E27FC236}">
                <a16:creationId xmlns:a16="http://schemas.microsoft.com/office/drawing/2014/main" id="{68FF8D73-8865-4DF8-9EF9-31C1FEF39693}"/>
              </a:ext>
            </a:extLst>
          </p:cNvPr>
          <p:cNvSpPr>
            <a:spLocks noGrp="1"/>
          </p:cNvSpPr>
          <p:nvPr>
            <p:ph type="subTitle" idx="1"/>
          </p:nvPr>
        </p:nvSpPr>
        <p:spPr/>
        <p:txBody>
          <a:bodyPr vert="horz" lIns="91440" tIns="45720" rIns="91440" bIns="45720" rtlCol="0" anchor="t">
            <a:normAutofit fontScale="92500"/>
          </a:bodyPr>
          <a:lstStyle/>
          <a:p>
            <a:r>
              <a:rPr lang="en-GB" sz="3600" dirty="0"/>
              <a:t>What can the building tell us about the significance of the Meeting House to Claverham?</a:t>
            </a:r>
          </a:p>
          <a:p>
            <a:r>
              <a:rPr lang="en-GB" sz="3600" dirty="0"/>
              <a:t>(Visit to the Meeting House)</a:t>
            </a:r>
          </a:p>
        </p:txBody>
      </p:sp>
    </p:spTree>
    <p:extLst>
      <p:ext uri="{BB962C8B-B14F-4D97-AF65-F5344CB8AC3E}">
        <p14:creationId xmlns:p14="http://schemas.microsoft.com/office/powerpoint/2010/main" val="25458527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E837C5-B073-46DB-BD4A-6E4657E985B0}"/>
              </a:ext>
            </a:extLst>
          </p:cNvPr>
          <p:cNvSpPr txBox="1"/>
          <p:nvPr/>
        </p:nvSpPr>
        <p:spPr>
          <a:xfrm>
            <a:off x="755715" y="131975"/>
            <a:ext cx="10680570" cy="663502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panose="020F0502020204030204"/>
                <a:ea typeface="+mn-ea"/>
                <a:cs typeface="+mn-cs"/>
              </a:rPr>
              <a:t>Lesson 4 overview</a:t>
            </a:r>
          </a:p>
          <a:p>
            <a:pPr marL="571500" indent="-571500" algn="ctr">
              <a:lnSpc>
                <a:spcPct val="200000"/>
              </a:lnSpc>
              <a:spcAft>
                <a:spcPts val="600"/>
              </a:spcAft>
              <a:buFont typeface="Wingdings" panose="05000000000000000000" pitchFamily="2" charset="2"/>
              <a:buChar char="q"/>
              <a:defRPr/>
            </a:pPr>
            <a:r>
              <a:rPr kumimoji="0" lang="en-GB" sz="2800" b="0" i="0" u="none" strike="noStrike" kern="1200" cap="none" spc="0" normalizeH="0" baseline="0" noProof="0" dirty="0">
                <a:ln>
                  <a:noFill/>
                </a:ln>
                <a:effectLst/>
                <a:uLnTx/>
                <a:uFillTx/>
                <a:ea typeface="+mn-ea"/>
                <a:cs typeface="+mn-cs"/>
              </a:rPr>
              <a:t>What do we already know about the building?</a:t>
            </a:r>
            <a:endParaRPr lang="en-GB" sz="2800" dirty="0"/>
          </a:p>
          <a:p>
            <a:pPr marL="571500" marR="0" lvl="0" indent="-571500" algn="ctr" defTabSz="914400" rtl="0">
              <a:lnSpc>
                <a:spcPct val="200000"/>
              </a:lnSpc>
              <a:spcBef>
                <a:spcPts val="0"/>
              </a:spcBef>
              <a:buClrTx/>
              <a:buSzTx/>
              <a:buFont typeface="Wingdings" panose="05000000000000000000" pitchFamily="2" charset="2"/>
              <a:buChar char="q"/>
              <a:tabLst/>
              <a:defRPr/>
            </a:pPr>
            <a:r>
              <a:rPr kumimoji="0" lang="en-GB" sz="2800" b="0" i="0" u="none" strike="noStrike" kern="1200" cap="none" spc="0" normalizeH="0" baseline="0" noProof="0" dirty="0">
                <a:ln>
                  <a:noFill/>
                </a:ln>
                <a:effectLst/>
                <a:uLnTx/>
                <a:uFillTx/>
                <a:ea typeface="+mn-ea"/>
                <a:cs typeface="+mn-cs"/>
              </a:rPr>
              <a:t>What do we expect to see?</a:t>
            </a:r>
            <a:endParaRPr lang="en-GB" sz="2800" dirty="0"/>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2800" b="0" i="0" u="none" strike="noStrike" kern="1200" cap="none" spc="0" normalizeH="0" baseline="0" noProof="0" dirty="0">
                <a:ln>
                  <a:noFill/>
                </a:ln>
                <a:solidFill>
                  <a:prstClr val="black"/>
                </a:solidFill>
                <a:effectLst/>
                <a:uLnTx/>
                <a:uFillTx/>
                <a:ea typeface="+mn-ea"/>
                <a:cs typeface="+mn-cs"/>
              </a:rPr>
              <a:t>Recap: What makes a place significant?</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2800" b="0" i="0" u="none" strike="noStrike" kern="1200" cap="none" spc="0" normalizeH="0" baseline="0" noProof="0" dirty="0">
                <a:ln>
                  <a:noFill/>
                </a:ln>
                <a:solidFill>
                  <a:prstClr val="black"/>
                </a:solidFill>
                <a:effectLst/>
                <a:uLnTx/>
                <a:uFillTx/>
                <a:ea typeface="+mn-ea"/>
                <a:cs typeface="+mn-cs"/>
              </a:rPr>
              <a:t>What skills will we need to use?</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2800" b="1" i="0" u="none" strike="noStrike" kern="1200" cap="none" spc="0" normalizeH="0" baseline="0" noProof="0" dirty="0">
                <a:ln>
                  <a:noFill/>
                </a:ln>
                <a:effectLst/>
                <a:uLnTx/>
                <a:uFillTx/>
                <a:ea typeface="+mn-ea"/>
                <a:cs typeface="+mn-cs"/>
              </a:rPr>
              <a:t>Activity 1:</a:t>
            </a:r>
            <a:r>
              <a:rPr kumimoji="0" lang="en-GB" sz="2800" b="0" i="0" u="none" strike="noStrike" kern="1200" cap="none" spc="0" normalizeH="0" baseline="0" noProof="0" dirty="0">
                <a:ln>
                  <a:noFill/>
                </a:ln>
                <a:effectLst/>
                <a:uLnTx/>
                <a:uFillTx/>
                <a:ea typeface="+mn-ea"/>
                <a:cs typeface="+mn-cs"/>
              </a:rPr>
              <a:t> Exploring the building and grounds</a:t>
            </a:r>
            <a:endParaRPr lang="en-GB" sz="2800" b="0" i="0" u="none" strike="noStrike" kern="1200" cap="none" spc="0" normalizeH="0" baseline="0" noProof="0" dirty="0">
              <a:ln>
                <a:noFill/>
              </a:ln>
              <a:effectLst/>
              <a:uLnTx/>
              <a:uFillTx/>
              <a:cs typeface="Calibri"/>
            </a:endParaRPr>
          </a:p>
          <a:p>
            <a:pPr marL="571500" indent="-571500" algn="ctr">
              <a:lnSpc>
                <a:spcPct val="200000"/>
              </a:lnSpc>
              <a:buFont typeface="Wingdings" panose="05000000000000000000" pitchFamily="2" charset="2"/>
              <a:buChar char="q"/>
              <a:defRPr/>
            </a:pPr>
            <a:r>
              <a:rPr lang="en-GB" sz="2800" b="1" dirty="0">
                <a:cs typeface="Calibri"/>
              </a:rPr>
              <a:t>Activity 2:</a:t>
            </a:r>
            <a:r>
              <a:rPr lang="en-GB" sz="2800" dirty="0">
                <a:cs typeface="Calibri"/>
              </a:rPr>
              <a:t> Exploring the building's Georgian features</a:t>
            </a:r>
            <a:endParaRPr lang="en-GB" sz="2800" dirty="0"/>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2800" b="1" i="0" u="none" strike="noStrike" kern="1200" cap="none" spc="0" normalizeH="0" baseline="0" noProof="0" dirty="0">
                <a:ln>
                  <a:noFill/>
                </a:ln>
                <a:solidFill>
                  <a:prstClr val="black"/>
                </a:solidFill>
                <a:effectLst/>
                <a:uLnTx/>
                <a:uFillTx/>
                <a:ea typeface="+mn-ea"/>
                <a:cs typeface="+mn-cs"/>
              </a:rPr>
              <a:t>Plenary</a:t>
            </a:r>
          </a:p>
        </p:txBody>
      </p:sp>
    </p:spTree>
    <p:extLst>
      <p:ext uri="{BB962C8B-B14F-4D97-AF65-F5344CB8AC3E}">
        <p14:creationId xmlns:p14="http://schemas.microsoft.com/office/powerpoint/2010/main" val="4035264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D6EFAD-A42A-4C37-BCBC-9DE71F14BDDD}"/>
              </a:ext>
            </a:extLst>
          </p:cNvPr>
          <p:cNvSpPr txBox="1"/>
          <p:nvPr/>
        </p:nvSpPr>
        <p:spPr>
          <a:xfrm>
            <a:off x="175098" y="169682"/>
            <a:ext cx="1184828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do we already know about the building?</a:t>
            </a:r>
          </a:p>
        </p:txBody>
      </p:sp>
      <p:pic>
        <p:nvPicPr>
          <p:cNvPr id="3" name="Picture 2" descr="See the source image">
            <a:extLst>
              <a:ext uri="{FF2B5EF4-FFF2-40B4-BE49-F238E27FC236}">
                <a16:creationId xmlns:a16="http://schemas.microsoft.com/office/drawing/2014/main" id="{482797CF-46E7-4883-A6E8-0AB00E4217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4627" y="1381911"/>
            <a:ext cx="6629400" cy="5038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3145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D6EFAD-A42A-4C37-BCBC-9DE71F14BDDD}"/>
              </a:ext>
            </a:extLst>
          </p:cNvPr>
          <p:cNvSpPr txBox="1"/>
          <p:nvPr/>
        </p:nvSpPr>
        <p:spPr>
          <a:xfrm>
            <a:off x="165370" y="169682"/>
            <a:ext cx="1185801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do you expect to see?</a:t>
            </a:r>
          </a:p>
        </p:txBody>
      </p:sp>
      <p:pic>
        <p:nvPicPr>
          <p:cNvPr id="3" name="Picture 2" descr="See the source image">
            <a:extLst>
              <a:ext uri="{FF2B5EF4-FFF2-40B4-BE49-F238E27FC236}">
                <a16:creationId xmlns:a16="http://schemas.microsoft.com/office/drawing/2014/main" id="{482797CF-46E7-4883-A6E8-0AB00E4217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4627" y="1381911"/>
            <a:ext cx="6629400" cy="5038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3366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73BA7-3AAB-428C-B71E-6531D0AE766F}"/>
              </a:ext>
            </a:extLst>
          </p:cNvPr>
          <p:cNvSpPr txBox="1"/>
          <p:nvPr/>
        </p:nvSpPr>
        <p:spPr>
          <a:xfrm>
            <a:off x="471339" y="414779"/>
            <a:ext cx="1117266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makes a place </a:t>
            </a:r>
            <a:r>
              <a:rPr kumimoji="0" lang="en-GB" sz="48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 name="TextBox 2">
            <a:extLst>
              <a:ext uri="{FF2B5EF4-FFF2-40B4-BE49-F238E27FC236}">
                <a16:creationId xmlns:a16="http://schemas.microsoft.com/office/drawing/2014/main" id="{BE626322-9EBD-4AB7-A159-7CF33B511F40}"/>
              </a:ext>
            </a:extLst>
          </p:cNvPr>
          <p:cNvSpPr txBox="1"/>
          <p:nvPr/>
        </p:nvSpPr>
        <p:spPr>
          <a:xfrm>
            <a:off x="1410511" y="2427151"/>
            <a:ext cx="9373751" cy="26203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They are </a:t>
            </a:r>
            <a:r>
              <a:rPr kumimoji="0" lang="en-GB" sz="24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because they…</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played an important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r</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ole</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in people’s lives </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were the location for a key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e</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vent</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in the past</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are a good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e</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xample</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of a building from a particular time period</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are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l</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inked</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with a significant individual (e.g. their home)</a:t>
            </a:r>
          </a:p>
        </p:txBody>
      </p:sp>
      <p:sp>
        <p:nvSpPr>
          <p:cNvPr id="4" name="TextBox 3">
            <a:extLst>
              <a:ext uri="{FF2B5EF4-FFF2-40B4-BE49-F238E27FC236}">
                <a16:creationId xmlns:a16="http://schemas.microsoft.com/office/drawing/2014/main" id="{663A1767-94C7-417E-AF98-F27DD6C6D505}"/>
              </a:ext>
            </a:extLst>
          </p:cNvPr>
          <p:cNvSpPr txBox="1"/>
          <p:nvPr/>
        </p:nvSpPr>
        <p:spPr>
          <a:xfrm>
            <a:off x="1410511" y="5637229"/>
            <a:ext cx="937375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R</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ole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vent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xample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L</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inked</a:t>
            </a:r>
          </a:p>
        </p:txBody>
      </p:sp>
      <p:sp>
        <p:nvSpPr>
          <p:cNvPr id="6" name="TextBox 5">
            <a:extLst>
              <a:ext uri="{FF2B5EF4-FFF2-40B4-BE49-F238E27FC236}">
                <a16:creationId xmlns:a16="http://schemas.microsoft.com/office/drawing/2014/main" id="{9352ED70-B5DA-42A1-93F6-DB213164F035}"/>
              </a:ext>
            </a:extLst>
          </p:cNvPr>
          <p:cNvSpPr txBox="1"/>
          <p:nvPr/>
        </p:nvSpPr>
        <p:spPr>
          <a:xfrm>
            <a:off x="717616" y="1384671"/>
            <a:ext cx="1058512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Remember our significant places criteria:</a:t>
            </a:r>
          </a:p>
        </p:txBody>
      </p:sp>
    </p:spTree>
    <p:extLst>
      <p:ext uri="{BB962C8B-B14F-4D97-AF65-F5344CB8AC3E}">
        <p14:creationId xmlns:p14="http://schemas.microsoft.com/office/powerpoint/2010/main" val="2620992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823273" y="-461230"/>
            <a:ext cx="10812544"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Fieldwork skills</a:t>
            </a:r>
          </a:p>
        </p:txBody>
      </p:sp>
      <p:sp>
        <p:nvSpPr>
          <p:cNvPr id="3" name="TextBox 2">
            <a:extLst>
              <a:ext uri="{FF2B5EF4-FFF2-40B4-BE49-F238E27FC236}">
                <a16:creationId xmlns:a16="http://schemas.microsoft.com/office/drawing/2014/main" id="{16176E58-5445-4CFB-A2BD-566F0E118BF2}"/>
              </a:ext>
            </a:extLst>
          </p:cNvPr>
          <p:cNvSpPr txBox="1"/>
          <p:nvPr/>
        </p:nvSpPr>
        <p:spPr>
          <a:xfrm>
            <a:off x="823273" y="1140643"/>
            <a:ext cx="10668001" cy="452431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When we visit the Meeting House, it is important that we think like historians and collect as much information as we can.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We will use the following skills:</a:t>
            </a:r>
            <a:endPar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pic>
        <p:nvPicPr>
          <p:cNvPr id="5" name="Graphic 4" descr="Magnifying glass with solid fill">
            <a:extLst>
              <a:ext uri="{FF2B5EF4-FFF2-40B4-BE49-F238E27FC236}">
                <a16:creationId xmlns:a16="http://schemas.microsoft.com/office/drawing/2014/main" id="{B44F2D7E-9F02-2006-D595-E5AC99A4F2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101" y="2707453"/>
            <a:ext cx="967667" cy="967667"/>
          </a:xfrm>
          <a:prstGeom prst="rect">
            <a:avLst/>
          </a:prstGeom>
        </p:spPr>
      </p:pic>
      <p:sp>
        <p:nvSpPr>
          <p:cNvPr id="7" name="TextBox 6">
            <a:extLst>
              <a:ext uri="{FF2B5EF4-FFF2-40B4-BE49-F238E27FC236}">
                <a16:creationId xmlns:a16="http://schemas.microsoft.com/office/drawing/2014/main" id="{51D0FC07-5B5E-ED80-C3AB-E0F72D951FF3}"/>
              </a:ext>
            </a:extLst>
          </p:cNvPr>
          <p:cNvSpPr txBox="1"/>
          <p:nvPr/>
        </p:nvSpPr>
        <p:spPr>
          <a:xfrm>
            <a:off x="751002" y="2433935"/>
            <a:ext cx="7396495" cy="5078313"/>
          </a:xfrm>
          <a:prstGeom prst="rect">
            <a:avLst/>
          </a:prstGeom>
          <a:noFill/>
        </p:spPr>
        <p:txBody>
          <a:bodyPr wrap="square">
            <a:spAutoFit/>
          </a:bodyPr>
          <a:lstStyle/>
          <a:p>
            <a:pPr marL="742950" marR="0" lvl="0" indent="-742950" algn="l" defTabSz="914400" rtl="0" eaLnBrk="1" fontAlgn="auto" latinLnBrk="0" hangingPunct="1">
              <a:lnSpc>
                <a:spcPct val="200000"/>
              </a:lnSpc>
              <a:spcBef>
                <a:spcPts val="0"/>
              </a:spcBef>
              <a:spcAft>
                <a:spcPts val="0"/>
              </a:spcAft>
              <a:buClrTx/>
              <a:buSzTx/>
              <a:buFont typeface="+mj-lt"/>
              <a:buAutoNum type="arabicPeriod"/>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Calibri"/>
              </a:rPr>
              <a:t>Observing and describing</a:t>
            </a:r>
          </a:p>
          <a:p>
            <a:pPr marL="742950" marR="0" lvl="0" indent="-742950" algn="l" defTabSz="914400" rtl="0" eaLnBrk="1" fontAlgn="auto" latinLnBrk="0" hangingPunct="1">
              <a:lnSpc>
                <a:spcPct val="200000"/>
              </a:lnSpc>
              <a:spcBef>
                <a:spcPts val="0"/>
              </a:spcBef>
              <a:spcAft>
                <a:spcPts val="0"/>
              </a:spcAft>
              <a:buClrTx/>
              <a:buSzTx/>
              <a:buFont typeface="+mj-lt"/>
              <a:buAutoNum type="arabicPeriod"/>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Calibri"/>
              </a:rPr>
              <a:t>Creating a fieldwork sketch</a:t>
            </a:r>
          </a:p>
          <a:p>
            <a:pPr marL="742950" marR="0" lvl="0" indent="-742950" algn="l" defTabSz="914400" rtl="0" eaLnBrk="1" fontAlgn="auto" latinLnBrk="0" hangingPunct="1">
              <a:lnSpc>
                <a:spcPct val="200000"/>
              </a:lnSpc>
              <a:spcBef>
                <a:spcPts val="0"/>
              </a:spcBef>
              <a:spcAft>
                <a:spcPts val="0"/>
              </a:spcAft>
              <a:buClrTx/>
              <a:buSzTx/>
              <a:buFont typeface="+mj-lt"/>
              <a:buAutoNum type="arabicPeriod"/>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Calibri"/>
              </a:rPr>
              <a:t>Enquiry skills</a:t>
            </a:r>
          </a:p>
          <a:p>
            <a:pPr marL="742950" marR="0" lvl="0" indent="-742950" algn="l" defTabSz="914400" rtl="0" eaLnBrk="1" fontAlgn="auto" latinLnBrk="0" hangingPunct="1">
              <a:lnSpc>
                <a:spcPct val="200000"/>
              </a:lnSpc>
              <a:spcBef>
                <a:spcPts val="0"/>
              </a:spcBef>
              <a:spcAft>
                <a:spcPts val="0"/>
              </a:spcAft>
              <a:buClrTx/>
              <a:buSzTx/>
              <a:buFont typeface="+mj-lt"/>
              <a:buAutoNum type="arabicPeriod"/>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Calibri"/>
              </a:rPr>
              <a:t>Questioning</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pic>
        <p:nvPicPr>
          <p:cNvPr id="8" name="Graphic 7" descr="Pencil with solid fill">
            <a:extLst>
              <a:ext uri="{FF2B5EF4-FFF2-40B4-BE49-F238E27FC236}">
                <a16:creationId xmlns:a16="http://schemas.microsoft.com/office/drawing/2014/main" id="{3FEFD49A-88CC-7BF4-4DD0-EB1C9B3643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2101" y="3719816"/>
            <a:ext cx="967667" cy="967667"/>
          </a:xfrm>
          <a:prstGeom prst="rect">
            <a:avLst/>
          </a:prstGeom>
        </p:spPr>
      </p:pic>
      <p:pic>
        <p:nvPicPr>
          <p:cNvPr id="9" name="Graphic 8" descr="Head with gears with solid fill">
            <a:extLst>
              <a:ext uri="{FF2B5EF4-FFF2-40B4-BE49-F238E27FC236}">
                <a16:creationId xmlns:a16="http://schemas.microsoft.com/office/drawing/2014/main" id="{DEA369F7-0202-D938-2374-84823D02D5E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52101" y="4808359"/>
            <a:ext cx="807369" cy="807369"/>
          </a:xfrm>
          <a:prstGeom prst="rect">
            <a:avLst/>
          </a:prstGeom>
        </p:spPr>
      </p:pic>
      <p:pic>
        <p:nvPicPr>
          <p:cNvPr id="10" name="Graphic 9" descr="Badge Question Mark with solid fill">
            <a:extLst>
              <a:ext uri="{FF2B5EF4-FFF2-40B4-BE49-F238E27FC236}">
                <a16:creationId xmlns:a16="http://schemas.microsoft.com/office/drawing/2014/main" id="{4A415BD3-3C44-ED6D-7CFB-41AF78D91B6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52101" y="5938476"/>
            <a:ext cx="803787" cy="803787"/>
          </a:xfrm>
          <a:prstGeom prst="rect">
            <a:avLst/>
          </a:prstGeom>
        </p:spPr>
      </p:pic>
    </p:spTree>
    <p:extLst>
      <p:ext uri="{BB962C8B-B14F-4D97-AF65-F5344CB8AC3E}">
        <p14:creationId xmlns:p14="http://schemas.microsoft.com/office/powerpoint/2010/main" val="37770429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628455" y="-461230"/>
            <a:ext cx="11007362"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1. Observing and describing</a:t>
            </a:r>
          </a:p>
        </p:txBody>
      </p:sp>
      <p:pic>
        <p:nvPicPr>
          <p:cNvPr id="5" name="Graphic 4" descr="Magnifying glass with solid fill">
            <a:extLst>
              <a:ext uri="{FF2B5EF4-FFF2-40B4-BE49-F238E27FC236}">
                <a16:creationId xmlns:a16="http://schemas.microsoft.com/office/drawing/2014/main" id="{B44F2D7E-9F02-2006-D595-E5AC99A4F2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15430" y="3056957"/>
            <a:ext cx="2748115" cy="2748115"/>
          </a:xfrm>
          <a:prstGeom prst="rect">
            <a:avLst/>
          </a:prstGeom>
        </p:spPr>
      </p:pic>
      <p:sp>
        <p:nvSpPr>
          <p:cNvPr id="7" name="TextBox 6">
            <a:extLst>
              <a:ext uri="{FF2B5EF4-FFF2-40B4-BE49-F238E27FC236}">
                <a16:creationId xmlns:a16="http://schemas.microsoft.com/office/drawing/2014/main" id="{51D0FC07-5B5E-ED80-C3AB-E0F72D951FF3}"/>
              </a:ext>
            </a:extLst>
          </p:cNvPr>
          <p:cNvSpPr txBox="1"/>
          <p:nvPr/>
        </p:nvSpPr>
        <p:spPr>
          <a:xfrm>
            <a:off x="628455" y="1824336"/>
            <a:ext cx="7866616" cy="4613571"/>
          </a:xfrm>
          <a:prstGeom prst="rect">
            <a:avLst/>
          </a:prstGeom>
          <a:noFill/>
        </p:spPr>
        <p:txBody>
          <a:bodyPr wrap="square">
            <a:spAutoFit/>
          </a:bodyPr>
          <a:lstStyle/>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What can you see? </a:t>
            </a:r>
          </a:p>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What does it look like? </a:t>
            </a:r>
          </a:p>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What do you notice? </a:t>
            </a:r>
          </a:p>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Can you spot anything familiar or surprising?</a:t>
            </a:r>
            <a:endParaRPr kumimoji="0" lang="en-GB" sz="4000" b="1" i="1" u="none" strike="noStrike" kern="1200" cap="none" spc="0" normalizeH="0" baseline="0" noProof="0" dirty="0">
              <a:ln>
                <a:noFill/>
              </a:ln>
              <a:solidFill>
                <a:srgbClr val="0070C0"/>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729955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671209" y="-461230"/>
            <a:ext cx="10964608"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2. Creating a fieldwork sketch</a:t>
            </a:r>
          </a:p>
        </p:txBody>
      </p:sp>
      <p:sp>
        <p:nvSpPr>
          <p:cNvPr id="7" name="TextBox 6">
            <a:extLst>
              <a:ext uri="{FF2B5EF4-FFF2-40B4-BE49-F238E27FC236}">
                <a16:creationId xmlns:a16="http://schemas.microsoft.com/office/drawing/2014/main" id="{51D0FC07-5B5E-ED80-C3AB-E0F72D951FF3}"/>
              </a:ext>
            </a:extLst>
          </p:cNvPr>
          <p:cNvSpPr txBox="1"/>
          <p:nvPr/>
        </p:nvSpPr>
        <p:spPr>
          <a:xfrm>
            <a:off x="0" y="1323943"/>
            <a:ext cx="8191080" cy="5262979"/>
          </a:xfrm>
          <a:prstGeom prst="rect">
            <a:avLst/>
          </a:prstGeom>
          <a:noFill/>
        </p:spPr>
        <p:txBody>
          <a:bodyPr wrap="square">
            <a:spAutoFit/>
          </a:bodyPr>
          <a:lstStyle/>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What are some key details of the building? </a:t>
            </a:r>
          </a:p>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What features make it a good example of a building of its age?</a:t>
            </a:r>
          </a:p>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What features make it unique?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1" u="none" strike="noStrike" kern="1200" cap="none" spc="0" normalizeH="0" baseline="0" noProof="0" dirty="0">
              <a:ln>
                <a:noFill/>
              </a:ln>
              <a:solidFill>
                <a:srgbClr val="0070C0"/>
              </a:solidFill>
              <a:effectLst/>
              <a:uLnTx/>
              <a:uFillTx/>
              <a:latin typeface="Calibri" panose="020F0502020204030204"/>
              <a:ea typeface="+mn-ea"/>
              <a:cs typeface="Calibri"/>
            </a:endParaRPr>
          </a:p>
        </p:txBody>
      </p:sp>
      <p:pic>
        <p:nvPicPr>
          <p:cNvPr id="6" name="Graphic 5" descr="Pencil with solid fill">
            <a:extLst>
              <a:ext uri="{FF2B5EF4-FFF2-40B4-BE49-F238E27FC236}">
                <a16:creationId xmlns:a16="http://schemas.microsoft.com/office/drawing/2014/main" id="{6431E685-94C6-FFCE-CD88-4B30366EA0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88477" y="1713270"/>
            <a:ext cx="2728451" cy="2728451"/>
          </a:xfrm>
          <a:prstGeom prst="rect">
            <a:avLst/>
          </a:prstGeom>
        </p:spPr>
      </p:pic>
    </p:spTree>
    <p:extLst>
      <p:ext uri="{BB962C8B-B14F-4D97-AF65-F5344CB8AC3E}">
        <p14:creationId xmlns:p14="http://schemas.microsoft.com/office/powerpoint/2010/main" val="10149774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535021" y="-461230"/>
            <a:ext cx="11100796"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3. Enquiry skills</a:t>
            </a:r>
          </a:p>
        </p:txBody>
      </p:sp>
      <p:sp>
        <p:nvSpPr>
          <p:cNvPr id="7" name="TextBox 6">
            <a:extLst>
              <a:ext uri="{FF2B5EF4-FFF2-40B4-BE49-F238E27FC236}">
                <a16:creationId xmlns:a16="http://schemas.microsoft.com/office/drawing/2014/main" id="{51D0FC07-5B5E-ED80-C3AB-E0F72D951FF3}"/>
              </a:ext>
            </a:extLst>
          </p:cNvPr>
          <p:cNvSpPr txBox="1"/>
          <p:nvPr/>
        </p:nvSpPr>
        <p:spPr>
          <a:xfrm>
            <a:off x="254830" y="999479"/>
            <a:ext cx="9016990" cy="5536900"/>
          </a:xfrm>
          <a:prstGeom prst="rect">
            <a:avLst/>
          </a:prstGeom>
          <a:noFill/>
        </p:spPr>
        <p:txBody>
          <a:bodyPr wrap="square">
            <a:spAutoFit/>
          </a:bodyPr>
          <a:lstStyle/>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What clues tell you how the Meeting House has changed?</a:t>
            </a:r>
          </a:p>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What might be missing that you would expect to see?</a:t>
            </a:r>
          </a:p>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What can you discover about how significant it was in the past?</a:t>
            </a:r>
            <a:endParaRPr kumimoji="0" lang="en-GB" sz="3600" b="1" i="1" u="none" strike="noStrike" kern="1200" cap="none" spc="0" normalizeH="0" baseline="0" noProof="0" dirty="0">
              <a:ln>
                <a:noFill/>
              </a:ln>
              <a:solidFill>
                <a:srgbClr val="0070C0"/>
              </a:solidFill>
              <a:effectLst/>
              <a:uLnTx/>
              <a:uFillTx/>
              <a:latin typeface="Calibri" panose="020F0502020204030204"/>
              <a:ea typeface="+mn-ea"/>
              <a:cs typeface="Calibri"/>
            </a:endParaRPr>
          </a:p>
        </p:txBody>
      </p:sp>
      <p:pic>
        <p:nvPicPr>
          <p:cNvPr id="4" name="Graphic 3" descr="Head with gears with solid fill">
            <a:extLst>
              <a:ext uri="{FF2B5EF4-FFF2-40B4-BE49-F238E27FC236}">
                <a16:creationId xmlns:a16="http://schemas.microsoft.com/office/drawing/2014/main" id="{0CBDE839-E59C-3A42-7942-16B8094EF40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96633" y="1900084"/>
            <a:ext cx="3357716" cy="3357716"/>
          </a:xfrm>
          <a:prstGeom prst="rect">
            <a:avLst/>
          </a:prstGeom>
        </p:spPr>
      </p:pic>
    </p:spTree>
    <p:extLst>
      <p:ext uri="{BB962C8B-B14F-4D97-AF65-F5344CB8AC3E}">
        <p14:creationId xmlns:p14="http://schemas.microsoft.com/office/powerpoint/2010/main" val="13156186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554477" y="-461230"/>
            <a:ext cx="11081340"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4. Questioning </a:t>
            </a:r>
          </a:p>
        </p:txBody>
      </p:sp>
      <p:sp>
        <p:nvSpPr>
          <p:cNvPr id="7" name="TextBox 6">
            <a:extLst>
              <a:ext uri="{FF2B5EF4-FFF2-40B4-BE49-F238E27FC236}">
                <a16:creationId xmlns:a16="http://schemas.microsoft.com/office/drawing/2014/main" id="{51D0FC07-5B5E-ED80-C3AB-E0F72D951FF3}"/>
              </a:ext>
            </a:extLst>
          </p:cNvPr>
          <p:cNvSpPr txBox="1"/>
          <p:nvPr/>
        </p:nvSpPr>
        <p:spPr>
          <a:xfrm>
            <a:off x="254829" y="999479"/>
            <a:ext cx="9370951" cy="5536900"/>
          </a:xfrm>
          <a:prstGeom prst="rect">
            <a:avLst/>
          </a:prstGeom>
          <a:noFill/>
        </p:spPr>
        <p:txBody>
          <a:bodyPr wrap="square">
            <a:spAutoFit/>
          </a:bodyPr>
          <a:lstStyle/>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How is the Meeting House used today?</a:t>
            </a:r>
          </a:p>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How significant is the Meeting House today?</a:t>
            </a:r>
          </a:p>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What does it tell us about the history of </a:t>
            </a:r>
            <a:r>
              <a:rPr kumimoji="0" lang="en-GB" sz="4000" b="0" i="1" u="none" strike="noStrike" kern="1200" cap="none" spc="0" normalizeH="0" baseline="0" noProof="0" dirty="0" err="1">
                <a:ln>
                  <a:noFill/>
                </a:ln>
                <a:solidFill>
                  <a:srgbClr val="0070C0"/>
                </a:solidFill>
                <a:effectLst/>
                <a:uLnTx/>
                <a:uFillTx/>
                <a:latin typeface="Calibri" panose="020F0502020204030204"/>
                <a:ea typeface="+mn-ea"/>
                <a:cs typeface="Calibri"/>
              </a:rPr>
              <a:t>Claverham</a:t>
            </a: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a:t>
            </a:r>
          </a:p>
          <a:p>
            <a:pPr marL="1028700" marR="0" lvl="1" indent="-5715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1" u="none" strike="noStrike" kern="1200" cap="none" spc="0" normalizeH="0" baseline="0" noProof="0" dirty="0">
                <a:ln>
                  <a:noFill/>
                </a:ln>
                <a:solidFill>
                  <a:srgbClr val="0070C0"/>
                </a:solidFill>
                <a:effectLst/>
                <a:uLnTx/>
                <a:uFillTx/>
                <a:latin typeface="Calibri" panose="020F0502020204030204"/>
                <a:ea typeface="+mn-ea"/>
                <a:cs typeface="Calibri"/>
              </a:rPr>
              <a:t>What else do you want to find out?</a:t>
            </a:r>
            <a:endParaRPr kumimoji="0" lang="en-GB" sz="3600" b="0" i="1" u="none" strike="noStrike" kern="1200" cap="none" spc="0" normalizeH="0" baseline="0" noProof="0" dirty="0">
              <a:ln>
                <a:noFill/>
              </a:ln>
              <a:solidFill>
                <a:srgbClr val="0070C0"/>
              </a:solidFill>
              <a:effectLst/>
              <a:uLnTx/>
              <a:uFillTx/>
              <a:latin typeface="Calibri" panose="020F0502020204030204"/>
              <a:ea typeface="+mn-ea"/>
              <a:cs typeface="Calibri"/>
            </a:endParaRPr>
          </a:p>
        </p:txBody>
      </p:sp>
      <p:pic>
        <p:nvPicPr>
          <p:cNvPr id="5" name="Graphic 4" descr="Badge Question Mark with solid fill">
            <a:extLst>
              <a:ext uri="{FF2B5EF4-FFF2-40B4-BE49-F238E27FC236}">
                <a16:creationId xmlns:a16="http://schemas.microsoft.com/office/drawing/2014/main" id="{F832B222-9A1C-1933-7B39-081F34C8C6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91154" y="1487129"/>
            <a:ext cx="2679290" cy="2679290"/>
          </a:xfrm>
          <a:prstGeom prst="rect">
            <a:avLst/>
          </a:prstGeom>
        </p:spPr>
      </p:pic>
    </p:spTree>
    <p:extLst>
      <p:ext uri="{BB962C8B-B14F-4D97-AF65-F5344CB8AC3E}">
        <p14:creationId xmlns:p14="http://schemas.microsoft.com/office/powerpoint/2010/main" val="10497212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176E58-5445-4CFB-A2BD-566F0E118BF2}"/>
              </a:ext>
            </a:extLst>
          </p:cNvPr>
          <p:cNvSpPr txBox="1"/>
          <p:nvPr/>
        </p:nvSpPr>
        <p:spPr>
          <a:xfrm>
            <a:off x="761999" y="541871"/>
            <a:ext cx="10668001" cy="741741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1" u="none" strike="noStrike" kern="1200" cap="none" spc="0" normalizeH="0" baseline="0" noProof="0" dirty="0">
                <a:ln>
                  <a:noFill/>
                </a:ln>
                <a:solidFill>
                  <a:prstClr val="black"/>
                </a:solidFill>
                <a:effectLst/>
                <a:uLnTx/>
                <a:uFillTx/>
                <a:latin typeface="Calibri" panose="020F0502020204030204"/>
                <a:ea typeface="+mn-ea"/>
                <a:cs typeface="+mn-cs"/>
              </a:rPr>
              <a:t>Remember to think about what makes the Meeting House a significant place…</a:t>
            </a:r>
          </a:p>
          <a:p>
            <a:pPr marL="457200" marR="0" lvl="0" indent="-4572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What </a:t>
            </a:r>
            <a:r>
              <a:rPr kumimoji="0" lang="en-GB" sz="4000" b="1" strike="noStrike" kern="1200" cap="none" spc="0" normalizeH="0" baseline="0" noProof="0" dirty="0">
                <a:ln>
                  <a:noFill/>
                </a:ln>
                <a:solidFill>
                  <a:srgbClr val="FF0000"/>
                </a:solidFill>
                <a:effectLst/>
                <a:uLnTx/>
                <a:uFillTx/>
                <a:latin typeface="Calibri" panose="020F0502020204030204"/>
                <a:ea typeface="+mn-ea"/>
                <a:cs typeface="+mn-cs"/>
              </a:rPr>
              <a:t>r</a:t>
            </a:r>
            <a:r>
              <a:rPr kumimoji="0" lang="en-GB" sz="4000" b="1" i="0" u="none" strike="noStrike" kern="1200" cap="none" spc="0" normalizeH="0" baseline="0" noProof="0" dirty="0">
                <a:ln>
                  <a:noFill/>
                </a:ln>
                <a:solidFill>
                  <a:prstClr val="black"/>
                </a:solidFill>
                <a:effectLst/>
                <a:uLnTx/>
                <a:uFillTx/>
                <a:latin typeface="Calibri" panose="020F0502020204030204"/>
                <a:ea typeface="+mn-ea"/>
                <a:cs typeface="+mn-cs"/>
              </a:rPr>
              <a:t>ole</a:t>
            </a: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 does the building play in people’s lives now and in the past?</a:t>
            </a:r>
          </a:p>
          <a:p>
            <a:pPr marL="457200" marR="0" lvl="0" indent="-4572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Did any important </a:t>
            </a:r>
            <a:r>
              <a:rPr kumimoji="0" lang="en-GB" sz="40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4000" b="1" i="0" u="none" strike="noStrike" kern="1200" cap="none" spc="0" normalizeH="0" baseline="0" noProof="0" dirty="0">
                <a:ln>
                  <a:noFill/>
                </a:ln>
                <a:solidFill>
                  <a:prstClr val="black"/>
                </a:solidFill>
                <a:effectLst/>
                <a:uLnTx/>
                <a:uFillTx/>
                <a:latin typeface="Calibri" panose="020F0502020204030204"/>
                <a:ea typeface="+mn-ea"/>
                <a:cs typeface="+mn-cs"/>
              </a:rPr>
              <a:t>vents</a:t>
            </a: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 happen there?</a:t>
            </a:r>
          </a:p>
          <a:p>
            <a:pPr marL="457200" marR="0" lvl="0" indent="-4572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Is it a good </a:t>
            </a:r>
            <a:r>
              <a:rPr kumimoji="0" lang="en-GB" sz="40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4000" b="1" i="0" u="none" strike="noStrike" kern="1200" cap="none" spc="0" normalizeH="0" baseline="0" noProof="0" dirty="0">
                <a:ln>
                  <a:noFill/>
                </a:ln>
                <a:solidFill>
                  <a:prstClr val="black"/>
                </a:solidFill>
                <a:effectLst/>
                <a:uLnTx/>
                <a:uFillTx/>
                <a:latin typeface="Calibri" panose="020F0502020204030204"/>
                <a:ea typeface="+mn-ea"/>
                <a:cs typeface="+mn-cs"/>
              </a:rPr>
              <a:t>xample</a:t>
            </a: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 of a building for its time?</a:t>
            </a:r>
          </a:p>
          <a:p>
            <a:pPr marL="457200" marR="0" lvl="0" indent="-457200" algn="ctr"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Is there a </a:t>
            </a:r>
            <a:r>
              <a:rPr kumimoji="0" lang="en-GB" sz="4000" b="1" i="0" strike="noStrike" kern="1200" cap="none" spc="0" normalizeH="0" baseline="0" noProof="0" dirty="0">
                <a:ln>
                  <a:noFill/>
                </a:ln>
                <a:solidFill>
                  <a:srgbClr val="FF0000"/>
                </a:solidFill>
                <a:effectLst/>
                <a:uLnTx/>
                <a:uFillTx/>
                <a:latin typeface="Calibri" panose="020F0502020204030204"/>
                <a:ea typeface="+mn-ea"/>
                <a:cs typeface="+mn-cs"/>
              </a:rPr>
              <a:t>l</a:t>
            </a:r>
            <a:r>
              <a:rPr kumimoji="0" lang="en-GB" sz="4000" b="1" i="0" u="none" strike="noStrike" kern="1200" cap="none" spc="0" normalizeH="0" baseline="0" noProof="0" dirty="0">
                <a:ln>
                  <a:noFill/>
                </a:ln>
                <a:solidFill>
                  <a:prstClr val="black"/>
                </a:solidFill>
                <a:effectLst/>
                <a:uLnTx/>
                <a:uFillTx/>
                <a:latin typeface="Calibri" panose="020F0502020204030204"/>
                <a:ea typeface="+mn-ea"/>
                <a:cs typeface="+mn-cs"/>
              </a:rPr>
              <a:t>ink</a:t>
            </a: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 with anyone significant?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52954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5D102-6C98-47C5-A9C6-AF8DD7BA4D30}"/>
              </a:ext>
            </a:extLst>
          </p:cNvPr>
          <p:cNvSpPr>
            <a:spLocks noGrp="1"/>
          </p:cNvSpPr>
          <p:nvPr>
            <p:ph type="ctrTitle"/>
          </p:nvPr>
        </p:nvSpPr>
        <p:spPr>
          <a:xfrm>
            <a:off x="1524000" y="1122363"/>
            <a:ext cx="9071728" cy="3883270"/>
          </a:xfrm>
        </p:spPr>
        <p:txBody>
          <a:bodyPr>
            <a:normAutofit/>
          </a:bodyPr>
          <a:lstStyle/>
          <a:p>
            <a:r>
              <a:rPr lang="en-GB" sz="8000" b="1" dirty="0"/>
              <a:t>Enquiry question</a:t>
            </a:r>
            <a:br>
              <a:rPr lang="en-GB" dirty="0"/>
            </a:br>
            <a:r>
              <a:rPr lang="en-GB" sz="4800" dirty="0"/>
              <a:t>Why is the Meeting House a significant place in the history of Claverham? </a:t>
            </a:r>
            <a:endParaRPr lang="en-GB" dirty="0"/>
          </a:p>
        </p:txBody>
      </p:sp>
    </p:spTree>
    <p:extLst>
      <p:ext uri="{BB962C8B-B14F-4D97-AF65-F5344CB8AC3E}">
        <p14:creationId xmlns:p14="http://schemas.microsoft.com/office/powerpoint/2010/main" val="18348190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41E2AF-4F68-AEA9-755A-A6861CB8A198}"/>
              </a:ext>
            </a:extLst>
          </p:cNvPr>
          <p:cNvSpPr txBox="1"/>
          <p:nvPr/>
        </p:nvSpPr>
        <p:spPr>
          <a:xfrm>
            <a:off x="216311" y="147484"/>
            <a:ext cx="5688378"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Activity 1</a:t>
            </a:r>
          </a:p>
        </p:txBody>
      </p:sp>
      <p:cxnSp>
        <p:nvCxnSpPr>
          <p:cNvPr id="5" name="Straight Connector 4">
            <a:extLst>
              <a:ext uri="{FF2B5EF4-FFF2-40B4-BE49-F238E27FC236}">
                <a16:creationId xmlns:a16="http://schemas.microsoft.com/office/drawing/2014/main" id="{73771205-A22F-0F1B-5001-A6592B2204EB}"/>
              </a:ext>
            </a:extLst>
          </p:cNvPr>
          <p:cNvCxnSpPr/>
          <p:nvPr/>
        </p:nvCxnSpPr>
        <p:spPr>
          <a:xfrm>
            <a:off x="6007510" y="334297"/>
            <a:ext cx="0" cy="587969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CB9DF6C-8EF2-1906-C51E-4BB6A40481DD}"/>
              </a:ext>
            </a:extLst>
          </p:cNvPr>
          <p:cNvSpPr txBox="1"/>
          <p:nvPr/>
        </p:nvSpPr>
        <p:spPr>
          <a:xfrm>
            <a:off x="216310" y="1278194"/>
            <a:ext cx="5584722"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Tour of the Meeting House and the burial ground, including what it would be like to attend a meeting in Eliza’s time (1840s) </a:t>
            </a:r>
          </a:p>
        </p:txBody>
      </p:sp>
      <p:sp>
        <p:nvSpPr>
          <p:cNvPr id="7" name="TextBox 6">
            <a:extLst>
              <a:ext uri="{FF2B5EF4-FFF2-40B4-BE49-F238E27FC236}">
                <a16:creationId xmlns:a16="http://schemas.microsoft.com/office/drawing/2014/main" id="{A647FDBD-2A5B-31A6-BF76-BDF8839DA4BD}"/>
              </a:ext>
            </a:extLst>
          </p:cNvPr>
          <p:cNvSpPr txBox="1"/>
          <p:nvPr/>
        </p:nvSpPr>
        <p:spPr>
          <a:xfrm>
            <a:off x="6184491" y="174974"/>
            <a:ext cx="593617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Activity 2</a:t>
            </a:r>
          </a:p>
        </p:txBody>
      </p:sp>
      <p:sp>
        <p:nvSpPr>
          <p:cNvPr id="8" name="TextBox 7">
            <a:extLst>
              <a:ext uri="{FF2B5EF4-FFF2-40B4-BE49-F238E27FC236}">
                <a16:creationId xmlns:a16="http://schemas.microsoft.com/office/drawing/2014/main" id="{A8FD05F2-5CCA-78B2-5867-4684F833126E}"/>
              </a:ext>
            </a:extLst>
          </p:cNvPr>
          <p:cNvSpPr txBox="1"/>
          <p:nvPr/>
        </p:nvSpPr>
        <p:spPr>
          <a:xfrm>
            <a:off x="6184490" y="1278194"/>
            <a:ext cx="5791197"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Explore the key features of the front of the Meeting House and create some fieldwork sketches</a:t>
            </a:r>
          </a:p>
        </p:txBody>
      </p:sp>
    </p:spTree>
    <p:extLst>
      <p:ext uri="{BB962C8B-B14F-4D97-AF65-F5344CB8AC3E}">
        <p14:creationId xmlns:p14="http://schemas.microsoft.com/office/powerpoint/2010/main" val="4292417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603316" y="-442377"/>
            <a:ext cx="11001781"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Plenary</a:t>
            </a:r>
          </a:p>
        </p:txBody>
      </p:sp>
      <p:sp>
        <p:nvSpPr>
          <p:cNvPr id="4" name="TextBox 3">
            <a:extLst>
              <a:ext uri="{FF2B5EF4-FFF2-40B4-BE49-F238E27FC236}">
                <a16:creationId xmlns:a16="http://schemas.microsoft.com/office/drawing/2014/main" id="{5B3EDE59-07D8-4640-B835-794C16AFF355}"/>
              </a:ext>
            </a:extLst>
          </p:cNvPr>
          <p:cNvSpPr txBox="1"/>
          <p:nvPr/>
        </p:nvSpPr>
        <p:spPr>
          <a:xfrm>
            <a:off x="776139" y="1423447"/>
            <a:ext cx="10639722" cy="526297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part of the building did you find the most interesting and why?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How does the building meet our significant places criteria?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else would you like to find out?</a:t>
            </a:r>
          </a:p>
        </p:txBody>
      </p:sp>
    </p:spTree>
    <p:extLst>
      <p:ext uri="{BB962C8B-B14F-4D97-AF65-F5344CB8AC3E}">
        <p14:creationId xmlns:p14="http://schemas.microsoft.com/office/powerpoint/2010/main" val="27654172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2EAD5-BD23-4F7A-96E1-FFA2B5EBF5F1}"/>
              </a:ext>
            </a:extLst>
          </p:cNvPr>
          <p:cNvSpPr>
            <a:spLocks noGrp="1"/>
          </p:cNvSpPr>
          <p:nvPr>
            <p:ph type="title"/>
          </p:nvPr>
        </p:nvSpPr>
        <p:spPr/>
        <p:txBody>
          <a:bodyPr>
            <a:normAutofit/>
          </a:bodyPr>
          <a:lstStyle/>
          <a:p>
            <a:pPr algn="ctr"/>
            <a:r>
              <a:rPr lang="en-GB" sz="5400" b="1" dirty="0"/>
              <a:t>Enquiry overview</a:t>
            </a:r>
          </a:p>
        </p:txBody>
      </p:sp>
      <p:sp>
        <p:nvSpPr>
          <p:cNvPr id="3" name="Content Placeholder 2">
            <a:extLst>
              <a:ext uri="{FF2B5EF4-FFF2-40B4-BE49-F238E27FC236}">
                <a16:creationId xmlns:a16="http://schemas.microsoft.com/office/drawing/2014/main" id="{CD5E320B-4C4A-4898-B9F8-D16B840809A6}"/>
              </a:ext>
            </a:extLst>
          </p:cNvPr>
          <p:cNvSpPr>
            <a:spLocks noGrp="1"/>
          </p:cNvSpPr>
          <p:nvPr>
            <p:ph idx="1"/>
          </p:nvPr>
        </p:nvSpPr>
        <p:spPr/>
        <p:txBody>
          <a:bodyPr vert="horz" lIns="91440" tIns="45720" rIns="91440" bIns="45720" rtlCol="0" anchor="t">
            <a:normAutofit lnSpcReduction="10000"/>
          </a:bodyPr>
          <a:lstStyle/>
          <a:p>
            <a:pPr algn="ctr"/>
            <a:r>
              <a:rPr lang="en-GB" b="1" dirty="0"/>
              <a:t>Lesson 1: </a:t>
            </a:r>
            <a:r>
              <a:rPr lang="en-GB" dirty="0"/>
              <a:t>What does it mean for a place to be significant?</a:t>
            </a:r>
          </a:p>
          <a:p>
            <a:pPr algn="ctr"/>
            <a:r>
              <a:rPr lang="en-GB" b="1" dirty="0"/>
              <a:t>Lesson 2: </a:t>
            </a:r>
            <a:r>
              <a:rPr lang="en-GB" dirty="0"/>
              <a:t>What places are significant in Claverham?</a:t>
            </a:r>
          </a:p>
          <a:p>
            <a:pPr algn="ctr"/>
            <a:r>
              <a:rPr lang="en-GB" b="1" dirty="0"/>
              <a:t>Lesson 3: </a:t>
            </a:r>
            <a:r>
              <a:rPr lang="en-GB" dirty="0"/>
              <a:t>Who used the Meeting House in the past and why was it significant to them?</a:t>
            </a:r>
          </a:p>
          <a:p>
            <a:pPr algn="ctr"/>
            <a:r>
              <a:rPr lang="en-GB" b="1" dirty="0">
                <a:ea typeface="+mn-lt"/>
                <a:cs typeface="+mn-lt"/>
              </a:rPr>
              <a:t>Lesson 4 (visit to the Meeting House): </a:t>
            </a:r>
            <a:r>
              <a:rPr lang="en-GB" dirty="0">
                <a:ea typeface="+mn-lt"/>
                <a:cs typeface="+mn-lt"/>
              </a:rPr>
              <a:t>What can the building tell us about the significance of the Meeting House to Claverham?</a:t>
            </a:r>
          </a:p>
          <a:p>
            <a:pPr algn="ctr"/>
            <a:r>
              <a:rPr lang="en-GB" b="1" dirty="0"/>
              <a:t>Lesson 5: </a:t>
            </a:r>
            <a:r>
              <a:rPr lang="en-GB" dirty="0"/>
              <a:t>How has the significance of the Meeting House changed over time?</a:t>
            </a:r>
          </a:p>
          <a:p>
            <a:pPr algn="ctr"/>
            <a:r>
              <a:rPr lang="en-GB" b="1" dirty="0"/>
              <a:t>Lesson 6 (outcome activity): </a:t>
            </a:r>
            <a:r>
              <a:rPr lang="en-GB" dirty="0"/>
              <a:t>How can we record and share the history of the Meeting House?</a:t>
            </a:r>
          </a:p>
        </p:txBody>
      </p:sp>
    </p:spTree>
    <p:extLst>
      <p:ext uri="{BB962C8B-B14F-4D97-AF65-F5344CB8AC3E}">
        <p14:creationId xmlns:p14="http://schemas.microsoft.com/office/powerpoint/2010/main" val="1278970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B87B-6FF3-411D-B326-3BAF54D5B900}"/>
              </a:ext>
            </a:extLst>
          </p:cNvPr>
          <p:cNvSpPr>
            <a:spLocks noGrp="1"/>
          </p:cNvSpPr>
          <p:nvPr>
            <p:ph type="ctrTitle"/>
          </p:nvPr>
        </p:nvSpPr>
        <p:spPr/>
        <p:txBody>
          <a:bodyPr>
            <a:normAutofit/>
          </a:bodyPr>
          <a:lstStyle/>
          <a:p>
            <a:r>
              <a:rPr lang="en-GB" sz="9600" b="1" dirty="0"/>
              <a:t>Lesson 5</a:t>
            </a:r>
          </a:p>
        </p:txBody>
      </p:sp>
      <p:sp>
        <p:nvSpPr>
          <p:cNvPr id="3" name="Subtitle 2">
            <a:extLst>
              <a:ext uri="{FF2B5EF4-FFF2-40B4-BE49-F238E27FC236}">
                <a16:creationId xmlns:a16="http://schemas.microsoft.com/office/drawing/2014/main" id="{68FF8D73-8865-4DF8-9EF9-31C1FEF39693}"/>
              </a:ext>
            </a:extLst>
          </p:cNvPr>
          <p:cNvSpPr>
            <a:spLocks noGrp="1"/>
          </p:cNvSpPr>
          <p:nvPr>
            <p:ph type="subTitle" idx="1"/>
          </p:nvPr>
        </p:nvSpPr>
        <p:spPr/>
        <p:txBody>
          <a:bodyPr>
            <a:normAutofit/>
          </a:bodyPr>
          <a:lstStyle/>
          <a:p>
            <a:r>
              <a:rPr lang="en-GB" sz="3600" dirty="0"/>
              <a:t>How has the significance of the Meeting House changed over time?</a:t>
            </a:r>
          </a:p>
        </p:txBody>
      </p:sp>
    </p:spTree>
    <p:extLst>
      <p:ext uri="{BB962C8B-B14F-4D97-AF65-F5344CB8AC3E}">
        <p14:creationId xmlns:p14="http://schemas.microsoft.com/office/powerpoint/2010/main" val="27297112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E837C5-B073-46DB-BD4A-6E4657E985B0}"/>
              </a:ext>
            </a:extLst>
          </p:cNvPr>
          <p:cNvSpPr txBox="1"/>
          <p:nvPr/>
        </p:nvSpPr>
        <p:spPr>
          <a:xfrm>
            <a:off x="301558" y="338452"/>
            <a:ext cx="11890442" cy="550984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panose="020F0502020204030204"/>
                <a:ea typeface="+mn-ea"/>
                <a:cs typeface="+mn-cs"/>
              </a:rPr>
              <a:t>Lesson 5 overview</a:t>
            </a:r>
          </a:p>
          <a:p>
            <a:pPr marL="571500" marR="0" lvl="0" indent="-571500" algn="ctr" defTabSz="914400" rtl="0" eaLnBrk="1" fontAlgn="auto" latinLnBrk="0" hangingPunct="1">
              <a:lnSpc>
                <a:spcPct val="200000"/>
              </a:lnSpc>
              <a:spcBef>
                <a:spcPts val="0"/>
              </a:spcBef>
              <a:spcAft>
                <a:spcPts val="60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What did we discover from our visit to the building? </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What makes the Meeting House significant? The building</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What makes the Meeting House significant? Role in people’s lives</a:t>
            </a:r>
            <a:endPar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Activity 1:</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Tracking the significance of the Meeting House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Plenary</a:t>
            </a:r>
          </a:p>
        </p:txBody>
      </p:sp>
    </p:spTree>
    <p:extLst>
      <p:ext uri="{BB962C8B-B14F-4D97-AF65-F5344CB8AC3E}">
        <p14:creationId xmlns:p14="http://schemas.microsoft.com/office/powerpoint/2010/main" val="31026907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D6EFAD-A42A-4C37-BCBC-9DE71F14BDDD}"/>
              </a:ext>
            </a:extLst>
          </p:cNvPr>
          <p:cNvSpPr txBox="1"/>
          <p:nvPr/>
        </p:nvSpPr>
        <p:spPr>
          <a:xfrm>
            <a:off x="136187" y="169682"/>
            <a:ext cx="11887200"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do you remember seeing on your visit to the building?</a:t>
            </a:r>
          </a:p>
        </p:txBody>
      </p:sp>
      <p:pic>
        <p:nvPicPr>
          <p:cNvPr id="3" name="Picture 2" descr="See the source image">
            <a:extLst>
              <a:ext uri="{FF2B5EF4-FFF2-40B4-BE49-F238E27FC236}">
                <a16:creationId xmlns:a16="http://schemas.microsoft.com/office/drawing/2014/main" id="{482797CF-46E7-4883-A6E8-0AB00E4217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8502" y="1649974"/>
            <a:ext cx="6629400" cy="5038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2155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73BA7-3AAB-428C-B71E-6531D0AE766F}"/>
              </a:ext>
            </a:extLst>
          </p:cNvPr>
          <p:cNvSpPr txBox="1"/>
          <p:nvPr/>
        </p:nvSpPr>
        <p:spPr>
          <a:xfrm>
            <a:off x="471339" y="414779"/>
            <a:ext cx="1130770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makes the Meeting House </a:t>
            </a:r>
            <a:r>
              <a:rPr kumimoji="0" lang="en-GB" sz="48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 name="TextBox 2">
            <a:extLst>
              <a:ext uri="{FF2B5EF4-FFF2-40B4-BE49-F238E27FC236}">
                <a16:creationId xmlns:a16="http://schemas.microsoft.com/office/drawing/2014/main" id="{BE626322-9EBD-4AB7-A159-7CF33B511F40}"/>
              </a:ext>
            </a:extLst>
          </p:cNvPr>
          <p:cNvSpPr txBox="1"/>
          <p:nvPr/>
        </p:nvSpPr>
        <p:spPr>
          <a:xfrm>
            <a:off x="1381329" y="2427151"/>
            <a:ext cx="9402934" cy="26203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They are </a:t>
            </a:r>
            <a:r>
              <a:rPr kumimoji="0" lang="en-GB" sz="24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because they…</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played an important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r</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ole</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in people’s lives </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were the location for a key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e</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vent</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in the past</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highlight>
                  <a:srgbClr val="FFFF00"/>
                </a:highlight>
                <a:uLnTx/>
                <a:uFillTx/>
                <a:latin typeface="Calibri Light" panose="020F0302020204030204"/>
                <a:ea typeface="Arial"/>
                <a:cs typeface="Arial"/>
                <a:sym typeface="Arial"/>
              </a:rPr>
              <a:t>are a good </a:t>
            </a:r>
            <a:r>
              <a:rPr kumimoji="0" lang="en-GB" sz="2400" b="1" i="1" strike="noStrike" kern="1200" cap="none" spc="0" normalizeH="0" baseline="0" noProof="0" dirty="0">
                <a:ln>
                  <a:noFill/>
                </a:ln>
                <a:solidFill>
                  <a:prstClr val="black"/>
                </a:solidFill>
                <a:effectLst/>
                <a:highlight>
                  <a:srgbClr val="FFFF00"/>
                </a:highlight>
                <a:uLnTx/>
                <a:uFillTx/>
                <a:latin typeface="Calibri Light" panose="020F0302020204030204"/>
                <a:ea typeface="Arial"/>
                <a:cs typeface="Arial"/>
                <a:sym typeface="Arial"/>
              </a:rPr>
              <a:t>e</a:t>
            </a:r>
            <a:r>
              <a:rPr kumimoji="0" lang="en-GB" sz="2400" b="0" i="1" u="none" strike="noStrike" kern="1200" cap="none" spc="0" normalizeH="0" baseline="0" noProof="0" dirty="0">
                <a:ln>
                  <a:noFill/>
                </a:ln>
                <a:solidFill>
                  <a:prstClr val="black"/>
                </a:solidFill>
                <a:effectLst/>
                <a:highlight>
                  <a:srgbClr val="FFFF00"/>
                </a:highlight>
                <a:uLnTx/>
                <a:uFillTx/>
                <a:latin typeface="Calibri Light" panose="020F0302020204030204"/>
                <a:ea typeface="Arial"/>
                <a:cs typeface="Arial"/>
                <a:sym typeface="Arial"/>
              </a:rPr>
              <a:t>xample</a:t>
            </a:r>
            <a:r>
              <a:rPr kumimoji="0" lang="en-GB" sz="2400" b="0" i="0" u="none" strike="noStrike" kern="1200" cap="none" spc="0" normalizeH="0" baseline="0" noProof="0" dirty="0">
                <a:ln>
                  <a:noFill/>
                </a:ln>
                <a:solidFill>
                  <a:prstClr val="black"/>
                </a:solidFill>
                <a:effectLst/>
                <a:highlight>
                  <a:srgbClr val="FFFF00"/>
                </a:highlight>
                <a:uLnTx/>
                <a:uFillTx/>
                <a:latin typeface="Calibri Light" panose="020F0302020204030204"/>
                <a:ea typeface="Arial"/>
                <a:cs typeface="Arial"/>
                <a:sym typeface="Arial"/>
              </a:rPr>
              <a:t> of a building from a particular time period</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are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l</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inked</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with a significant individual (e.g. their home)</a:t>
            </a:r>
          </a:p>
        </p:txBody>
      </p:sp>
      <p:sp>
        <p:nvSpPr>
          <p:cNvPr id="4" name="TextBox 3">
            <a:extLst>
              <a:ext uri="{FF2B5EF4-FFF2-40B4-BE49-F238E27FC236}">
                <a16:creationId xmlns:a16="http://schemas.microsoft.com/office/drawing/2014/main" id="{663A1767-94C7-417E-AF98-F27DD6C6D505}"/>
              </a:ext>
            </a:extLst>
          </p:cNvPr>
          <p:cNvSpPr txBox="1"/>
          <p:nvPr/>
        </p:nvSpPr>
        <p:spPr>
          <a:xfrm>
            <a:off x="1381327" y="5637229"/>
            <a:ext cx="940293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R</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ole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vent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xample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L</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inked</a:t>
            </a:r>
          </a:p>
        </p:txBody>
      </p:sp>
      <p:sp>
        <p:nvSpPr>
          <p:cNvPr id="6" name="TextBox 5">
            <a:extLst>
              <a:ext uri="{FF2B5EF4-FFF2-40B4-BE49-F238E27FC236}">
                <a16:creationId xmlns:a16="http://schemas.microsoft.com/office/drawing/2014/main" id="{9352ED70-B5DA-42A1-93F6-DB213164F035}"/>
              </a:ext>
            </a:extLst>
          </p:cNvPr>
          <p:cNvSpPr txBox="1"/>
          <p:nvPr/>
        </p:nvSpPr>
        <p:spPr>
          <a:xfrm>
            <a:off x="963038" y="1384671"/>
            <a:ext cx="103397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Remember our significant places criteria:</a:t>
            </a:r>
          </a:p>
        </p:txBody>
      </p:sp>
    </p:spTree>
    <p:extLst>
      <p:ext uri="{BB962C8B-B14F-4D97-AF65-F5344CB8AC3E}">
        <p14:creationId xmlns:p14="http://schemas.microsoft.com/office/powerpoint/2010/main" val="37651580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4447D3-27F3-49E4-93FB-B679723C8727}"/>
              </a:ext>
            </a:extLst>
          </p:cNvPr>
          <p:cNvSpPr txBox="1"/>
          <p:nvPr/>
        </p:nvSpPr>
        <p:spPr>
          <a:xfrm>
            <a:off x="471339" y="414779"/>
            <a:ext cx="1123887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makes the Meeting House </a:t>
            </a:r>
            <a:r>
              <a:rPr kumimoji="0" lang="en-GB" sz="48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4" name="Picture 3">
            <a:extLst>
              <a:ext uri="{FF2B5EF4-FFF2-40B4-BE49-F238E27FC236}">
                <a16:creationId xmlns:a16="http://schemas.microsoft.com/office/drawing/2014/main" id="{467F7286-DB38-431E-AAB0-C67F7243B32F}"/>
              </a:ext>
            </a:extLst>
          </p:cNvPr>
          <p:cNvPicPr>
            <a:picLocks noChangeAspect="1"/>
          </p:cNvPicPr>
          <p:nvPr/>
        </p:nvPicPr>
        <p:blipFill>
          <a:blip r:embed="rId3"/>
          <a:stretch>
            <a:fillRect/>
          </a:stretch>
        </p:blipFill>
        <p:spPr>
          <a:xfrm>
            <a:off x="2395849" y="1185152"/>
            <a:ext cx="6978778" cy="3759994"/>
          </a:xfrm>
          <a:prstGeom prst="rect">
            <a:avLst/>
          </a:prstGeom>
        </p:spPr>
      </p:pic>
      <p:sp>
        <p:nvSpPr>
          <p:cNvPr id="5" name="TextBox 4">
            <a:extLst>
              <a:ext uri="{FF2B5EF4-FFF2-40B4-BE49-F238E27FC236}">
                <a16:creationId xmlns:a16="http://schemas.microsoft.com/office/drawing/2014/main" id="{51F864E2-EA49-47FE-AB6C-C729E3781DD7}"/>
              </a:ext>
            </a:extLst>
          </p:cNvPr>
          <p:cNvSpPr txBox="1"/>
          <p:nvPr/>
        </p:nvSpPr>
        <p:spPr>
          <a:xfrm>
            <a:off x="882416" y="5042363"/>
            <a:ext cx="10827800" cy="181588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The Meeting House is a significant building because it is a good example of a </a:t>
            </a:r>
            <a:r>
              <a:rPr kumimoji="0" lang="en-GB" sz="2800" b="1" i="0" u="sng" strike="noStrike" kern="1200" cap="none" spc="0" normalizeH="0" baseline="0" noProof="0" dirty="0">
                <a:ln>
                  <a:noFill/>
                </a:ln>
                <a:solidFill>
                  <a:prstClr val="black"/>
                </a:solidFill>
                <a:effectLst/>
                <a:uLnTx/>
                <a:uFillTx/>
                <a:latin typeface="Calibri" panose="020F0502020204030204"/>
                <a:ea typeface="+mn-ea"/>
                <a:cs typeface="+mn-cs"/>
              </a:rPr>
              <a:t>Georgian </a:t>
            </a: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building (this was the name given to buildings built while King George I was on the throne). It is symmetrical with large windows. Many meeting houses built at the same time were much smaller. </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30083007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4447D3-27F3-49E4-93FB-B679723C8727}"/>
              </a:ext>
            </a:extLst>
          </p:cNvPr>
          <p:cNvSpPr txBox="1"/>
          <p:nvPr/>
        </p:nvSpPr>
        <p:spPr>
          <a:xfrm>
            <a:off x="471339" y="414779"/>
            <a:ext cx="1123887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makes the Meeting House </a:t>
            </a:r>
            <a:r>
              <a:rPr kumimoji="0" lang="en-GB" sz="48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TextBox 5">
            <a:extLst>
              <a:ext uri="{FF2B5EF4-FFF2-40B4-BE49-F238E27FC236}">
                <a16:creationId xmlns:a16="http://schemas.microsoft.com/office/drawing/2014/main" id="{21C961AC-CF06-48CA-D19B-2BE8607DF670}"/>
              </a:ext>
            </a:extLst>
          </p:cNvPr>
          <p:cNvSpPr txBox="1"/>
          <p:nvPr/>
        </p:nvSpPr>
        <p:spPr>
          <a:xfrm>
            <a:off x="5832339" y="1508079"/>
            <a:ext cx="5989822"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The sundial on the top of the building is unusual because the time it shows is always late. That is because it is set to Bristol time, which was different from the time in London and other places in England.</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We only used the same time once railways were built and people could travel more quickly around the country, which meant that we needed the time to be the same throughout England.</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pic>
        <p:nvPicPr>
          <p:cNvPr id="3" name="Picture 6">
            <a:extLst>
              <a:ext uri="{FF2B5EF4-FFF2-40B4-BE49-F238E27FC236}">
                <a16:creationId xmlns:a16="http://schemas.microsoft.com/office/drawing/2014/main" id="{EEB99996-774A-2A03-FFA8-B61B3C92CF91}"/>
              </a:ext>
            </a:extLst>
          </p:cNvPr>
          <p:cNvPicPr>
            <a:picLocks noChangeAspect="1"/>
          </p:cNvPicPr>
          <p:nvPr/>
        </p:nvPicPr>
        <p:blipFill>
          <a:blip r:embed="rId3"/>
          <a:stretch>
            <a:fillRect/>
          </a:stretch>
        </p:blipFill>
        <p:spPr>
          <a:xfrm>
            <a:off x="1367622" y="1546124"/>
            <a:ext cx="3717643" cy="4768890"/>
          </a:xfrm>
          <a:prstGeom prst="rect">
            <a:avLst/>
          </a:prstGeom>
        </p:spPr>
      </p:pic>
    </p:spTree>
    <p:extLst>
      <p:ext uri="{BB962C8B-B14F-4D97-AF65-F5344CB8AC3E}">
        <p14:creationId xmlns:p14="http://schemas.microsoft.com/office/powerpoint/2010/main" val="23181153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D6EFAD-A42A-4C37-BCBC-9DE71F14BDDD}"/>
              </a:ext>
            </a:extLst>
          </p:cNvPr>
          <p:cNvSpPr txBox="1"/>
          <p:nvPr/>
        </p:nvSpPr>
        <p:spPr>
          <a:xfrm>
            <a:off x="102718" y="169682"/>
            <a:ext cx="1192066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does the inside of the building tell us about its significance?</a:t>
            </a:r>
          </a:p>
        </p:txBody>
      </p:sp>
      <p:sp>
        <p:nvSpPr>
          <p:cNvPr id="6" name="TextBox 5">
            <a:extLst>
              <a:ext uri="{FF2B5EF4-FFF2-40B4-BE49-F238E27FC236}">
                <a16:creationId xmlns:a16="http://schemas.microsoft.com/office/drawing/2014/main" id="{84601FFD-AA96-4946-BCA6-D7598C4D0CD8}"/>
              </a:ext>
            </a:extLst>
          </p:cNvPr>
          <p:cNvSpPr txBox="1"/>
          <p:nvPr/>
        </p:nvSpPr>
        <p:spPr>
          <a:xfrm>
            <a:off x="102718" y="4107501"/>
            <a:ext cx="12085048" cy="267765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The inside of the building still shows where there used to be two galleries. These provided extra space for people to sit for meetings. This tells us that lots more people used to attend the meetings than there is room for now.</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rPr>
              <a:t>One of the upstairs galleries was used by the female members to hold separate business meetings. Very few meeting houses in the country have this separate space for women.</a:t>
            </a:r>
          </a:p>
        </p:txBody>
      </p:sp>
      <p:pic>
        <p:nvPicPr>
          <p:cNvPr id="3" name="Picture 3" descr="A picture containing indoor, wall, kitchen, floor&#10;&#10;Description automatically generated">
            <a:extLst>
              <a:ext uri="{FF2B5EF4-FFF2-40B4-BE49-F238E27FC236}">
                <a16:creationId xmlns:a16="http://schemas.microsoft.com/office/drawing/2014/main" id="{B6ED43D2-7F71-EEB5-F601-4854879E90E5}"/>
              </a:ext>
            </a:extLst>
          </p:cNvPr>
          <p:cNvPicPr>
            <a:picLocks noChangeAspect="1"/>
          </p:cNvPicPr>
          <p:nvPr/>
        </p:nvPicPr>
        <p:blipFill>
          <a:blip r:embed="rId3"/>
          <a:stretch>
            <a:fillRect/>
          </a:stretch>
        </p:blipFill>
        <p:spPr>
          <a:xfrm>
            <a:off x="2438400" y="1711939"/>
            <a:ext cx="6934200" cy="2383485"/>
          </a:xfrm>
          <a:prstGeom prst="rect">
            <a:avLst/>
          </a:prstGeom>
        </p:spPr>
      </p:pic>
    </p:spTree>
    <p:extLst>
      <p:ext uri="{BB962C8B-B14F-4D97-AF65-F5344CB8AC3E}">
        <p14:creationId xmlns:p14="http://schemas.microsoft.com/office/powerpoint/2010/main" val="19863447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73BA7-3AAB-428C-B71E-6531D0AE766F}"/>
              </a:ext>
            </a:extLst>
          </p:cNvPr>
          <p:cNvSpPr txBox="1"/>
          <p:nvPr/>
        </p:nvSpPr>
        <p:spPr>
          <a:xfrm>
            <a:off x="471339" y="414779"/>
            <a:ext cx="1130770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makes the Meeting House </a:t>
            </a:r>
            <a:r>
              <a:rPr kumimoji="0" lang="en-GB" sz="48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 name="TextBox 2">
            <a:extLst>
              <a:ext uri="{FF2B5EF4-FFF2-40B4-BE49-F238E27FC236}">
                <a16:creationId xmlns:a16="http://schemas.microsoft.com/office/drawing/2014/main" id="{BE626322-9EBD-4AB7-A159-7CF33B511F40}"/>
              </a:ext>
            </a:extLst>
          </p:cNvPr>
          <p:cNvSpPr txBox="1"/>
          <p:nvPr/>
        </p:nvSpPr>
        <p:spPr>
          <a:xfrm>
            <a:off x="1342417" y="2427151"/>
            <a:ext cx="9441845" cy="26203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They are </a:t>
            </a:r>
            <a:r>
              <a:rPr kumimoji="0" lang="en-GB" sz="24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because they…</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highlight>
                  <a:srgbClr val="FFFF00"/>
                </a:highlight>
                <a:uLnTx/>
                <a:uFillTx/>
                <a:latin typeface="Calibri Light" panose="020F0302020204030204"/>
                <a:ea typeface="Arial"/>
                <a:cs typeface="Arial"/>
                <a:sym typeface="Arial"/>
              </a:rPr>
              <a:t>played an important </a:t>
            </a:r>
            <a:r>
              <a:rPr kumimoji="0" lang="en-GB" sz="2400" b="1" i="1" strike="noStrike" kern="1200" cap="none" spc="0" normalizeH="0" baseline="0" noProof="0" dirty="0">
                <a:ln>
                  <a:noFill/>
                </a:ln>
                <a:solidFill>
                  <a:prstClr val="black"/>
                </a:solidFill>
                <a:effectLst/>
                <a:highlight>
                  <a:srgbClr val="FFFF00"/>
                </a:highlight>
                <a:uLnTx/>
                <a:uFillTx/>
                <a:latin typeface="Calibri Light" panose="020F0302020204030204"/>
                <a:ea typeface="Arial"/>
                <a:cs typeface="Arial"/>
                <a:sym typeface="Arial"/>
              </a:rPr>
              <a:t>r</a:t>
            </a:r>
            <a:r>
              <a:rPr kumimoji="0" lang="en-GB" sz="2400" b="0" i="1" u="none" strike="noStrike" kern="1200" cap="none" spc="0" normalizeH="0" baseline="0" noProof="0" dirty="0">
                <a:ln>
                  <a:noFill/>
                </a:ln>
                <a:solidFill>
                  <a:prstClr val="black"/>
                </a:solidFill>
                <a:effectLst/>
                <a:highlight>
                  <a:srgbClr val="FFFF00"/>
                </a:highlight>
                <a:uLnTx/>
                <a:uFillTx/>
                <a:latin typeface="Calibri Light" panose="020F0302020204030204"/>
                <a:ea typeface="Arial"/>
                <a:cs typeface="Arial"/>
                <a:sym typeface="Arial"/>
              </a:rPr>
              <a:t>ole</a:t>
            </a:r>
            <a:r>
              <a:rPr kumimoji="0" lang="en-GB" sz="2400" b="0" i="0" u="none" strike="noStrike" kern="1200" cap="none" spc="0" normalizeH="0" baseline="0" noProof="0" dirty="0">
                <a:ln>
                  <a:noFill/>
                </a:ln>
                <a:solidFill>
                  <a:prstClr val="black"/>
                </a:solidFill>
                <a:effectLst/>
                <a:highlight>
                  <a:srgbClr val="FFFF00"/>
                </a:highlight>
                <a:uLnTx/>
                <a:uFillTx/>
                <a:latin typeface="Calibri Light" panose="020F0302020204030204"/>
                <a:ea typeface="Arial"/>
                <a:cs typeface="Arial"/>
                <a:sym typeface="Arial"/>
              </a:rPr>
              <a:t> in people’s lives </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were the location for a key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e</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vent</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in the past</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are a good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e</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xample</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of a building from a particular time period</a:t>
            </a:r>
          </a:p>
          <a:p>
            <a:pPr marL="457200" marR="0" lvl="0" indent="-336550" algn="ctr" defTabSz="914400" rtl="0" eaLnBrk="1" fontAlgn="auto" latinLnBrk="0" hangingPunct="1">
              <a:lnSpc>
                <a:spcPct val="150000"/>
              </a:lnSpc>
              <a:spcBef>
                <a:spcPts val="0"/>
              </a:spcBef>
              <a:spcAft>
                <a:spcPts val="0"/>
              </a:spcAft>
              <a:buClr>
                <a:prstClr val="black"/>
              </a:buClr>
              <a:buSzPts val="1700"/>
              <a:buFont typeface="Arial"/>
              <a:buChar char="●"/>
              <a:tabLst/>
              <a:defRPr/>
            </a:pP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are </a:t>
            </a:r>
            <a:r>
              <a:rPr kumimoji="0" lang="en-GB" sz="2400" b="1" i="1" strike="noStrike" kern="1200" cap="none" spc="0" normalizeH="0" baseline="0" noProof="0" dirty="0">
                <a:ln>
                  <a:noFill/>
                </a:ln>
                <a:solidFill>
                  <a:prstClr val="black"/>
                </a:solidFill>
                <a:effectLst/>
                <a:uLnTx/>
                <a:uFillTx/>
                <a:latin typeface="Calibri Light" panose="020F0302020204030204"/>
                <a:ea typeface="Arial"/>
                <a:cs typeface="Arial"/>
                <a:sym typeface="Arial"/>
              </a:rPr>
              <a:t>l</a:t>
            </a:r>
            <a:r>
              <a:rPr kumimoji="0" lang="en-GB" sz="2400" b="0" i="1"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inked</a:t>
            </a:r>
            <a:r>
              <a:rPr kumimoji="0" lang="en-GB" sz="2400" b="0" i="0" u="none" strike="noStrike" kern="1200" cap="none" spc="0" normalizeH="0" baseline="0" noProof="0" dirty="0">
                <a:ln>
                  <a:noFill/>
                </a:ln>
                <a:solidFill>
                  <a:prstClr val="black"/>
                </a:solidFill>
                <a:effectLst/>
                <a:uLnTx/>
                <a:uFillTx/>
                <a:latin typeface="Calibri Light" panose="020F0302020204030204"/>
                <a:ea typeface="Arial"/>
                <a:cs typeface="Arial"/>
                <a:sym typeface="Arial"/>
              </a:rPr>
              <a:t> with a significant individual (e.g. their home)</a:t>
            </a:r>
          </a:p>
        </p:txBody>
      </p:sp>
      <p:sp>
        <p:nvSpPr>
          <p:cNvPr id="4" name="TextBox 3">
            <a:extLst>
              <a:ext uri="{FF2B5EF4-FFF2-40B4-BE49-F238E27FC236}">
                <a16:creationId xmlns:a16="http://schemas.microsoft.com/office/drawing/2014/main" id="{663A1767-94C7-417E-AF98-F27DD6C6D505}"/>
              </a:ext>
            </a:extLst>
          </p:cNvPr>
          <p:cNvSpPr txBox="1"/>
          <p:nvPr/>
        </p:nvSpPr>
        <p:spPr>
          <a:xfrm>
            <a:off x="1342417" y="5637229"/>
            <a:ext cx="944184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R</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ole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vent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xample	      </a:t>
            </a:r>
            <a:r>
              <a:rPr kumimoji="0" lang="en-GB" sz="3200" b="1" i="0" strike="noStrike" kern="1200" cap="none" spc="0" normalizeH="0" baseline="0" noProof="0" dirty="0">
                <a:ln>
                  <a:noFill/>
                </a:ln>
                <a:solidFill>
                  <a:srgbClr val="FF0000"/>
                </a:solidFill>
                <a:effectLst/>
                <a:uLnTx/>
                <a:uFillTx/>
                <a:latin typeface="Calibri" panose="020F0502020204030204"/>
                <a:ea typeface="+mn-ea"/>
                <a:cs typeface="+mn-cs"/>
              </a:rPr>
              <a:t>L</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inked</a:t>
            </a:r>
          </a:p>
        </p:txBody>
      </p:sp>
      <p:sp>
        <p:nvSpPr>
          <p:cNvPr id="6" name="TextBox 5">
            <a:extLst>
              <a:ext uri="{FF2B5EF4-FFF2-40B4-BE49-F238E27FC236}">
                <a16:creationId xmlns:a16="http://schemas.microsoft.com/office/drawing/2014/main" id="{9352ED70-B5DA-42A1-93F6-DB213164F035}"/>
              </a:ext>
            </a:extLst>
          </p:cNvPr>
          <p:cNvSpPr txBox="1"/>
          <p:nvPr/>
        </p:nvSpPr>
        <p:spPr>
          <a:xfrm>
            <a:off x="963038" y="1384671"/>
            <a:ext cx="103397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Remember our significant places criteria:</a:t>
            </a:r>
          </a:p>
        </p:txBody>
      </p:sp>
    </p:spTree>
    <p:extLst>
      <p:ext uri="{BB962C8B-B14F-4D97-AF65-F5344CB8AC3E}">
        <p14:creationId xmlns:p14="http://schemas.microsoft.com/office/powerpoint/2010/main" val="40098079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73BA7-3AAB-428C-B71E-6531D0AE766F}"/>
              </a:ext>
            </a:extLst>
          </p:cNvPr>
          <p:cNvSpPr txBox="1"/>
          <p:nvPr/>
        </p:nvSpPr>
        <p:spPr>
          <a:xfrm>
            <a:off x="471339" y="414779"/>
            <a:ext cx="1123887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makes the Meeting House </a:t>
            </a:r>
            <a:r>
              <a:rPr kumimoji="0" lang="en-GB" sz="4800" b="1" i="0" u="sng" strike="noStrike" kern="1200" cap="none" spc="0" normalizeH="0" baseline="0" noProof="0" dirty="0">
                <a:ln>
                  <a:noFill/>
                </a:ln>
                <a:solidFill>
                  <a:prstClr val="black"/>
                </a:solidFill>
                <a:effectLst/>
                <a:uLnTx/>
                <a:uFillTx/>
                <a:latin typeface="Calibri" panose="020F0502020204030204"/>
                <a:ea typeface="+mn-ea"/>
                <a:cs typeface="+mn-cs"/>
              </a:rPr>
              <a:t>significant</a:t>
            </a: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8" name="TextBox 7">
            <a:extLst>
              <a:ext uri="{FF2B5EF4-FFF2-40B4-BE49-F238E27FC236}">
                <a16:creationId xmlns:a16="http://schemas.microsoft.com/office/drawing/2014/main" id="{DE607F0D-A310-4AFD-A205-BBD8311C272E}"/>
              </a:ext>
            </a:extLst>
          </p:cNvPr>
          <p:cNvSpPr txBox="1"/>
          <p:nvPr/>
        </p:nvSpPr>
        <p:spPr>
          <a:xfrm>
            <a:off x="876300" y="1334115"/>
            <a:ext cx="5904885" cy="552825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For about 160 years, the Meeting House was a significant building for many families living in Claverham and the surrounding area.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Families like the Gregorys would visit for weekly meetings, as well as using the building for significant family events such as weddings and burials.</a:t>
            </a:r>
          </a:p>
        </p:txBody>
      </p:sp>
      <p:pic>
        <p:nvPicPr>
          <p:cNvPr id="1026" name="Picture 2" descr="Full Image">
            <a:extLst>
              <a:ext uri="{FF2B5EF4-FFF2-40B4-BE49-F238E27FC236}">
                <a16:creationId xmlns:a16="http://schemas.microsoft.com/office/drawing/2014/main" id="{483E3B50-8477-45FC-BCAB-78F57D263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8771" y="1524001"/>
            <a:ext cx="4349955" cy="493611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AC79216-C17F-49BE-9654-CE6C2D91731D}"/>
              </a:ext>
            </a:extLst>
          </p:cNvPr>
          <p:cNvSpPr txBox="1"/>
          <p:nvPr/>
        </p:nvSpPr>
        <p:spPr>
          <a:xfrm>
            <a:off x="7018771" y="6560423"/>
            <a:ext cx="434995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Meeting House burial ground</a:t>
            </a:r>
          </a:p>
        </p:txBody>
      </p:sp>
    </p:spTree>
    <p:extLst>
      <p:ext uri="{BB962C8B-B14F-4D97-AF65-F5344CB8AC3E}">
        <p14:creationId xmlns:p14="http://schemas.microsoft.com/office/powerpoint/2010/main" val="10869509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73BA7-3AAB-428C-B71E-6531D0AE766F}"/>
              </a:ext>
            </a:extLst>
          </p:cNvPr>
          <p:cNvSpPr txBox="1"/>
          <p:nvPr/>
        </p:nvSpPr>
        <p:spPr>
          <a:xfrm>
            <a:off x="1312607" y="1928947"/>
            <a:ext cx="9566786"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does the building being rebuilt and extended tell us about how popular it was in 1729?</a:t>
            </a:r>
          </a:p>
        </p:txBody>
      </p:sp>
    </p:spTree>
    <p:extLst>
      <p:ext uri="{BB962C8B-B14F-4D97-AF65-F5344CB8AC3E}">
        <p14:creationId xmlns:p14="http://schemas.microsoft.com/office/powerpoint/2010/main" val="30217267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73BA7-3AAB-428C-B71E-6531D0AE766F}"/>
              </a:ext>
            </a:extLst>
          </p:cNvPr>
          <p:cNvSpPr txBox="1"/>
          <p:nvPr/>
        </p:nvSpPr>
        <p:spPr>
          <a:xfrm>
            <a:off x="7185444" y="2070992"/>
            <a:ext cx="4852294" cy="378565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rPr>
              <a:t>What impact do you think the new meeting house being opened in Yatton in 1868 had on Claverham Meeting House?</a:t>
            </a:r>
          </a:p>
        </p:txBody>
      </p:sp>
      <p:pic>
        <p:nvPicPr>
          <p:cNvPr id="2050" name="Picture 2">
            <a:extLst>
              <a:ext uri="{FF2B5EF4-FFF2-40B4-BE49-F238E27FC236}">
                <a16:creationId xmlns:a16="http://schemas.microsoft.com/office/drawing/2014/main" id="{21CCBB4C-28C6-4507-BD7A-95931BBCB6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621" y="1705604"/>
            <a:ext cx="6632575" cy="515648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C6B9CE7-7F82-49E9-A066-4B77606CA4DF}"/>
              </a:ext>
            </a:extLst>
          </p:cNvPr>
          <p:cNvSpPr txBox="1"/>
          <p:nvPr/>
        </p:nvSpPr>
        <p:spPr>
          <a:xfrm>
            <a:off x="204241" y="6380402"/>
            <a:ext cx="88132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Yatton Meeting House opened in 1868 and closed in 1912. It is now the site of Yatton Library.</a:t>
            </a:r>
          </a:p>
        </p:txBody>
      </p:sp>
      <p:sp>
        <p:nvSpPr>
          <p:cNvPr id="4" name="TextBox 3">
            <a:extLst>
              <a:ext uri="{FF2B5EF4-FFF2-40B4-BE49-F238E27FC236}">
                <a16:creationId xmlns:a16="http://schemas.microsoft.com/office/drawing/2014/main" id="{9FD45F95-F8BC-A895-768F-F47418D5B1BB}"/>
              </a:ext>
            </a:extLst>
          </p:cNvPr>
          <p:cNvSpPr txBox="1"/>
          <p:nvPr/>
        </p:nvSpPr>
        <p:spPr>
          <a:xfrm>
            <a:off x="339148" y="262082"/>
            <a:ext cx="11630890"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In the 1841, the railway came to nearby Yatton. More people began to travel by train and many more people lived in Yatton compared to Claverham. They wanted their meeting house to be closer to their homes and to the station. A new meeting house was built in Yatton in 1868.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18639403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D45F95-F8BC-A895-768F-F47418D5B1BB}"/>
              </a:ext>
            </a:extLst>
          </p:cNvPr>
          <p:cNvSpPr txBox="1"/>
          <p:nvPr/>
        </p:nvSpPr>
        <p:spPr>
          <a:xfrm>
            <a:off x="5590308" y="452582"/>
            <a:ext cx="6160655" cy="80329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By 1872, the Meeting House was no longer being regularly used.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It was used for the annual area meeting in 1932, but there were no regular meetings.</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By the 1940s, the land was overgrown and the building needed lots of money to repair it.</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pic>
        <p:nvPicPr>
          <p:cNvPr id="5" name="Picture 5" descr="A picture containing outdoor, tree, house, old&#10;&#10;Description automatically generated">
            <a:extLst>
              <a:ext uri="{FF2B5EF4-FFF2-40B4-BE49-F238E27FC236}">
                <a16:creationId xmlns:a16="http://schemas.microsoft.com/office/drawing/2014/main" id="{7DE5F59E-F518-322B-E0C8-3D2D01ED383B}"/>
              </a:ext>
            </a:extLst>
          </p:cNvPr>
          <p:cNvPicPr>
            <a:picLocks noChangeAspect="1"/>
          </p:cNvPicPr>
          <p:nvPr/>
        </p:nvPicPr>
        <p:blipFill>
          <a:blip r:embed="rId3"/>
          <a:stretch>
            <a:fillRect/>
          </a:stretch>
        </p:blipFill>
        <p:spPr>
          <a:xfrm>
            <a:off x="879764" y="3433769"/>
            <a:ext cx="4417292" cy="3338643"/>
          </a:xfrm>
          <a:prstGeom prst="rect">
            <a:avLst/>
          </a:prstGeom>
        </p:spPr>
      </p:pic>
      <p:pic>
        <p:nvPicPr>
          <p:cNvPr id="6" name="Picture 6">
            <a:extLst>
              <a:ext uri="{FF2B5EF4-FFF2-40B4-BE49-F238E27FC236}">
                <a16:creationId xmlns:a16="http://schemas.microsoft.com/office/drawing/2014/main" id="{F4A37F6F-C548-465A-5533-23BE5FF32424}"/>
              </a:ext>
            </a:extLst>
          </p:cNvPr>
          <p:cNvPicPr>
            <a:picLocks noChangeAspect="1"/>
          </p:cNvPicPr>
          <p:nvPr/>
        </p:nvPicPr>
        <p:blipFill>
          <a:blip r:embed="rId4"/>
          <a:stretch>
            <a:fillRect/>
          </a:stretch>
        </p:blipFill>
        <p:spPr>
          <a:xfrm>
            <a:off x="949036" y="216288"/>
            <a:ext cx="4417290" cy="3054150"/>
          </a:xfrm>
          <a:prstGeom prst="rect">
            <a:avLst/>
          </a:prstGeom>
        </p:spPr>
      </p:pic>
    </p:spTree>
    <p:extLst>
      <p:ext uri="{BB962C8B-B14F-4D97-AF65-F5344CB8AC3E}">
        <p14:creationId xmlns:p14="http://schemas.microsoft.com/office/powerpoint/2010/main" val="40063219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D45F95-F8BC-A895-768F-F47418D5B1BB}"/>
              </a:ext>
            </a:extLst>
          </p:cNvPr>
          <p:cNvSpPr txBox="1"/>
          <p:nvPr/>
        </p:nvSpPr>
        <p:spPr>
          <a:xfrm>
            <a:off x="210126" y="4331854"/>
            <a:ext cx="11021291"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 1952, the Meeting House became a listed building. Thanks to a local Quaker family who had made a lot of money through making and selling shoes (the Clark family), the Meeting House was repaired and the Meeting House Trust was set up to look after the building in the future.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pic>
        <p:nvPicPr>
          <p:cNvPr id="2" name="Picture 2" descr="A picture containing outdoor, building, old, house&#10;&#10;Description automatically generated">
            <a:extLst>
              <a:ext uri="{FF2B5EF4-FFF2-40B4-BE49-F238E27FC236}">
                <a16:creationId xmlns:a16="http://schemas.microsoft.com/office/drawing/2014/main" id="{B27D207B-E34F-5DA5-5785-5A5A52F7017A}"/>
              </a:ext>
            </a:extLst>
          </p:cNvPr>
          <p:cNvPicPr>
            <a:picLocks noChangeAspect="1"/>
          </p:cNvPicPr>
          <p:nvPr/>
        </p:nvPicPr>
        <p:blipFill>
          <a:blip r:embed="rId3"/>
          <a:stretch>
            <a:fillRect/>
          </a:stretch>
        </p:blipFill>
        <p:spPr>
          <a:xfrm>
            <a:off x="3177309" y="263991"/>
            <a:ext cx="5594927" cy="4194109"/>
          </a:xfrm>
          <a:prstGeom prst="rect">
            <a:avLst/>
          </a:prstGeom>
        </p:spPr>
      </p:pic>
    </p:spTree>
    <p:extLst>
      <p:ext uri="{BB962C8B-B14F-4D97-AF65-F5344CB8AC3E}">
        <p14:creationId xmlns:p14="http://schemas.microsoft.com/office/powerpoint/2010/main" val="32017018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343C35-EEDA-4AD1-97EC-BED29D380A55}"/>
              </a:ext>
            </a:extLst>
          </p:cNvPr>
          <p:cNvSpPr txBox="1"/>
          <p:nvPr/>
        </p:nvSpPr>
        <p:spPr>
          <a:xfrm>
            <a:off x="471339" y="414779"/>
            <a:ext cx="1132831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What is the Meeting House used for now?</a:t>
            </a:r>
          </a:p>
        </p:txBody>
      </p:sp>
      <p:pic>
        <p:nvPicPr>
          <p:cNvPr id="4" name="Picture 3" descr="A group of people in a room&#10;&#10;Description automatically generated with medium confidence">
            <a:extLst>
              <a:ext uri="{FF2B5EF4-FFF2-40B4-BE49-F238E27FC236}">
                <a16:creationId xmlns:a16="http://schemas.microsoft.com/office/drawing/2014/main" id="{B09325B2-D8BB-4DA4-9AAD-9688CA7F77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340" y="1373406"/>
            <a:ext cx="2704480" cy="2704480"/>
          </a:xfrm>
          <a:prstGeom prst="rect">
            <a:avLst/>
          </a:prstGeom>
        </p:spPr>
      </p:pic>
      <p:pic>
        <p:nvPicPr>
          <p:cNvPr id="6" name="Picture 5" descr="A picture containing text, indoor, floor, person&#10;&#10;Description automatically generated">
            <a:extLst>
              <a:ext uri="{FF2B5EF4-FFF2-40B4-BE49-F238E27FC236}">
                <a16:creationId xmlns:a16="http://schemas.microsoft.com/office/drawing/2014/main" id="{75A1880E-9214-432F-A6DC-22D885267D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668" y="1110752"/>
            <a:ext cx="3975284" cy="2981463"/>
          </a:xfrm>
          <a:prstGeom prst="rect">
            <a:avLst/>
          </a:prstGeom>
        </p:spPr>
      </p:pic>
      <p:pic>
        <p:nvPicPr>
          <p:cNvPr id="8" name="Picture 7" descr="A grassy area with trees in the back&#10;&#10;Description automatically generated with low confidence">
            <a:extLst>
              <a:ext uri="{FF2B5EF4-FFF2-40B4-BE49-F238E27FC236}">
                <a16:creationId xmlns:a16="http://schemas.microsoft.com/office/drawing/2014/main" id="{8544D0AB-9E9D-40AF-BC2D-ABABB4D9B7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9361" y="4201858"/>
            <a:ext cx="3409840" cy="2557380"/>
          </a:xfrm>
          <a:prstGeom prst="rect">
            <a:avLst/>
          </a:prstGeom>
        </p:spPr>
      </p:pic>
      <p:pic>
        <p:nvPicPr>
          <p:cNvPr id="10" name="Picture 9">
            <a:extLst>
              <a:ext uri="{FF2B5EF4-FFF2-40B4-BE49-F238E27FC236}">
                <a16:creationId xmlns:a16="http://schemas.microsoft.com/office/drawing/2014/main" id="{785EECC3-45BC-4997-ABFF-6BB4AA63046E}"/>
              </a:ext>
            </a:extLst>
          </p:cNvPr>
          <p:cNvPicPr>
            <a:picLocks noChangeAspect="1"/>
          </p:cNvPicPr>
          <p:nvPr/>
        </p:nvPicPr>
        <p:blipFill>
          <a:blip r:embed="rId6"/>
          <a:stretch>
            <a:fillRect/>
          </a:stretch>
        </p:blipFill>
        <p:spPr>
          <a:xfrm>
            <a:off x="6090778" y="4256516"/>
            <a:ext cx="4340057" cy="2448063"/>
          </a:xfrm>
          <a:prstGeom prst="rect">
            <a:avLst/>
          </a:prstGeom>
        </p:spPr>
      </p:pic>
      <p:pic>
        <p:nvPicPr>
          <p:cNvPr id="1026" name="Picture 2">
            <a:extLst>
              <a:ext uri="{FF2B5EF4-FFF2-40B4-BE49-F238E27FC236}">
                <a16:creationId xmlns:a16="http://schemas.microsoft.com/office/drawing/2014/main" id="{EAAD8E8A-4E34-4554-92F1-F104187E52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3369" y="1638186"/>
            <a:ext cx="333375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4723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672019" y="-461230"/>
            <a:ext cx="10963798"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Activity 1</a:t>
            </a:r>
          </a:p>
        </p:txBody>
      </p:sp>
      <p:sp>
        <p:nvSpPr>
          <p:cNvPr id="3" name="TextBox 2">
            <a:extLst>
              <a:ext uri="{FF2B5EF4-FFF2-40B4-BE49-F238E27FC236}">
                <a16:creationId xmlns:a16="http://schemas.microsoft.com/office/drawing/2014/main" id="{16176E58-5445-4CFB-A2BD-566F0E118BF2}"/>
              </a:ext>
            </a:extLst>
          </p:cNvPr>
          <p:cNvSpPr txBox="1"/>
          <p:nvPr/>
        </p:nvSpPr>
        <p:spPr>
          <a:xfrm>
            <a:off x="823273" y="1140643"/>
            <a:ext cx="10668001"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F37C63C-941F-4B03-9360-E8633D84A548}"/>
              </a:ext>
            </a:extLst>
          </p:cNvPr>
          <p:cNvSpPr txBox="1"/>
          <p:nvPr/>
        </p:nvSpPr>
        <p:spPr>
          <a:xfrm>
            <a:off x="672019" y="1323184"/>
            <a:ext cx="10668001" cy="175432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Read through the fact cards and colour in the box below each one to show how significant you think the Meeting House was during that time.</a:t>
            </a: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
        <p:nvSpPr>
          <p:cNvPr id="8" name="Oval 7">
            <a:extLst>
              <a:ext uri="{FF2B5EF4-FFF2-40B4-BE49-F238E27FC236}">
                <a16:creationId xmlns:a16="http://schemas.microsoft.com/office/drawing/2014/main" id="{8FB39D1F-C7A1-FAF5-8C6C-419EC51A2E4C}"/>
              </a:ext>
            </a:extLst>
          </p:cNvPr>
          <p:cNvSpPr/>
          <p:nvPr/>
        </p:nvSpPr>
        <p:spPr>
          <a:xfrm>
            <a:off x="2163618" y="3191164"/>
            <a:ext cx="1766453" cy="167409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D6FD2A47-CE67-ECFE-1901-046098BAF7BE}"/>
              </a:ext>
            </a:extLst>
          </p:cNvPr>
          <p:cNvSpPr/>
          <p:nvPr/>
        </p:nvSpPr>
        <p:spPr>
          <a:xfrm>
            <a:off x="8282708" y="3121891"/>
            <a:ext cx="1766453" cy="167409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A0FE5527-E8EC-0788-B000-821883FB7855}"/>
              </a:ext>
            </a:extLst>
          </p:cNvPr>
          <p:cNvSpPr/>
          <p:nvPr/>
        </p:nvSpPr>
        <p:spPr>
          <a:xfrm>
            <a:off x="5211617" y="3191163"/>
            <a:ext cx="1766453" cy="167409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AEF5503-B57F-BF44-99BA-9469D73A95EE}"/>
              </a:ext>
            </a:extLst>
          </p:cNvPr>
          <p:cNvSpPr txBox="1"/>
          <p:nvPr/>
        </p:nvSpPr>
        <p:spPr>
          <a:xfrm>
            <a:off x="1976582" y="4978400"/>
            <a:ext cx="210903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Not very significant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5D7E5D7E-1AFA-C12D-C0C2-37A6BCB05EB3}"/>
              </a:ext>
            </a:extLst>
          </p:cNvPr>
          <p:cNvSpPr txBox="1"/>
          <p:nvPr/>
        </p:nvSpPr>
        <p:spPr>
          <a:xfrm>
            <a:off x="5209309" y="4978400"/>
            <a:ext cx="17664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Fairly significant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B72B6F34-15CD-023E-C748-BB18A5712DEF}"/>
              </a:ext>
            </a:extLst>
          </p:cNvPr>
          <p:cNvSpPr txBox="1"/>
          <p:nvPr/>
        </p:nvSpPr>
        <p:spPr>
          <a:xfrm>
            <a:off x="8280399" y="4978399"/>
            <a:ext cx="17664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Very significant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30049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 building, outdoor, house&#10;&#10;Description automatically generated">
            <a:extLst>
              <a:ext uri="{FF2B5EF4-FFF2-40B4-BE49-F238E27FC236}">
                <a16:creationId xmlns:a16="http://schemas.microsoft.com/office/drawing/2014/main" id="{4A6748BF-9A27-42FA-97DA-A00DAA3B2D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5009" y="2574976"/>
            <a:ext cx="5501981" cy="4209015"/>
          </a:xfrm>
          <a:prstGeom prst="rect">
            <a:avLst/>
          </a:prstGeom>
        </p:spPr>
      </p:pic>
      <p:sp>
        <p:nvSpPr>
          <p:cNvPr id="9" name="TextBox 8">
            <a:extLst>
              <a:ext uri="{FF2B5EF4-FFF2-40B4-BE49-F238E27FC236}">
                <a16:creationId xmlns:a16="http://schemas.microsoft.com/office/drawing/2014/main" id="{D38B8F88-CF35-4AC2-98F3-E9E2DCAC6023}"/>
              </a:ext>
            </a:extLst>
          </p:cNvPr>
          <p:cNvSpPr txBox="1"/>
          <p:nvPr/>
        </p:nvSpPr>
        <p:spPr>
          <a:xfrm>
            <a:off x="432619" y="1005316"/>
            <a:ext cx="11326762" cy="156966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Since it was built, the Meeting House has been saved and rebuilt or repaired several times. What does this tell us about how people feel about the building?</a:t>
            </a:r>
          </a:p>
        </p:txBody>
      </p:sp>
      <p:sp>
        <p:nvSpPr>
          <p:cNvPr id="11" name="Rectangle 10">
            <a:extLst>
              <a:ext uri="{FF2B5EF4-FFF2-40B4-BE49-F238E27FC236}">
                <a16:creationId xmlns:a16="http://schemas.microsoft.com/office/drawing/2014/main" id="{9A55F4E4-F71E-41EC-98A9-C6DDE10AC367}"/>
              </a:ext>
            </a:extLst>
          </p:cNvPr>
          <p:cNvSpPr/>
          <p:nvPr/>
        </p:nvSpPr>
        <p:spPr>
          <a:xfrm>
            <a:off x="778213" y="-442377"/>
            <a:ext cx="10637648"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Plenary</a:t>
            </a:r>
          </a:p>
        </p:txBody>
      </p:sp>
    </p:spTree>
    <p:extLst>
      <p:ext uri="{BB962C8B-B14F-4D97-AF65-F5344CB8AC3E}">
        <p14:creationId xmlns:p14="http://schemas.microsoft.com/office/powerpoint/2010/main" val="5350672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5D102-6C98-47C5-A9C6-AF8DD7BA4D30}"/>
              </a:ext>
            </a:extLst>
          </p:cNvPr>
          <p:cNvSpPr>
            <a:spLocks noGrp="1"/>
          </p:cNvSpPr>
          <p:nvPr>
            <p:ph type="ctrTitle"/>
          </p:nvPr>
        </p:nvSpPr>
        <p:spPr>
          <a:xfrm>
            <a:off x="1524000" y="1122363"/>
            <a:ext cx="9071728" cy="3883270"/>
          </a:xfrm>
        </p:spPr>
        <p:txBody>
          <a:bodyPr>
            <a:normAutofit/>
          </a:bodyPr>
          <a:lstStyle/>
          <a:p>
            <a:r>
              <a:rPr lang="en-GB" sz="8000" b="1" dirty="0"/>
              <a:t>Enquiry question</a:t>
            </a:r>
            <a:br>
              <a:rPr lang="en-GB" dirty="0"/>
            </a:br>
            <a:r>
              <a:rPr lang="en-GB" sz="4800" dirty="0"/>
              <a:t>Why is the Meeting House a significant place in the history of Claverham? </a:t>
            </a:r>
            <a:endParaRPr lang="en-GB" dirty="0"/>
          </a:p>
        </p:txBody>
      </p:sp>
    </p:spTree>
    <p:extLst>
      <p:ext uri="{BB962C8B-B14F-4D97-AF65-F5344CB8AC3E}">
        <p14:creationId xmlns:p14="http://schemas.microsoft.com/office/powerpoint/2010/main" val="42334202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2EAD5-BD23-4F7A-96E1-FFA2B5EBF5F1}"/>
              </a:ext>
            </a:extLst>
          </p:cNvPr>
          <p:cNvSpPr>
            <a:spLocks noGrp="1"/>
          </p:cNvSpPr>
          <p:nvPr>
            <p:ph type="title"/>
          </p:nvPr>
        </p:nvSpPr>
        <p:spPr/>
        <p:txBody>
          <a:bodyPr>
            <a:normAutofit/>
          </a:bodyPr>
          <a:lstStyle/>
          <a:p>
            <a:pPr algn="ctr"/>
            <a:r>
              <a:rPr lang="en-GB" sz="5400" b="1" dirty="0"/>
              <a:t>Enquiry overview</a:t>
            </a:r>
          </a:p>
        </p:txBody>
      </p:sp>
      <p:sp>
        <p:nvSpPr>
          <p:cNvPr id="3" name="Content Placeholder 2">
            <a:extLst>
              <a:ext uri="{FF2B5EF4-FFF2-40B4-BE49-F238E27FC236}">
                <a16:creationId xmlns:a16="http://schemas.microsoft.com/office/drawing/2014/main" id="{CD5E320B-4C4A-4898-B9F8-D16B840809A6}"/>
              </a:ext>
            </a:extLst>
          </p:cNvPr>
          <p:cNvSpPr>
            <a:spLocks noGrp="1"/>
          </p:cNvSpPr>
          <p:nvPr>
            <p:ph idx="1"/>
          </p:nvPr>
        </p:nvSpPr>
        <p:spPr/>
        <p:txBody>
          <a:bodyPr vert="horz" lIns="91440" tIns="45720" rIns="91440" bIns="45720" rtlCol="0" anchor="t">
            <a:normAutofit lnSpcReduction="10000"/>
          </a:bodyPr>
          <a:lstStyle/>
          <a:p>
            <a:pPr algn="ctr"/>
            <a:r>
              <a:rPr lang="en-GB" b="1" dirty="0"/>
              <a:t>Lesson 1: </a:t>
            </a:r>
            <a:r>
              <a:rPr lang="en-GB" dirty="0"/>
              <a:t>What does it mean for a place to be significant?</a:t>
            </a:r>
          </a:p>
          <a:p>
            <a:pPr algn="ctr"/>
            <a:r>
              <a:rPr lang="en-GB" b="1" dirty="0"/>
              <a:t>Lesson 2: </a:t>
            </a:r>
            <a:r>
              <a:rPr lang="en-GB" dirty="0"/>
              <a:t>What places are significant in Claverham?</a:t>
            </a:r>
          </a:p>
          <a:p>
            <a:pPr algn="ctr"/>
            <a:r>
              <a:rPr lang="en-GB" b="1" dirty="0"/>
              <a:t>Lesson 3: </a:t>
            </a:r>
            <a:r>
              <a:rPr lang="en-GB" dirty="0"/>
              <a:t>Who used the Meeting House in the past and why was it significant to them?</a:t>
            </a:r>
          </a:p>
          <a:p>
            <a:pPr algn="ctr"/>
            <a:r>
              <a:rPr lang="en-GB" b="1" dirty="0">
                <a:ea typeface="+mn-lt"/>
                <a:cs typeface="+mn-lt"/>
              </a:rPr>
              <a:t>Lesson 4 (visit to the Meeting House): </a:t>
            </a:r>
            <a:r>
              <a:rPr lang="en-GB" dirty="0">
                <a:ea typeface="+mn-lt"/>
                <a:cs typeface="+mn-lt"/>
              </a:rPr>
              <a:t>What can the building tell us about the significance of the Meeting House to Claverham?</a:t>
            </a:r>
          </a:p>
          <a:p>
            <a:pPr algn="ctr"/>
            <a:r>
              <a:rPr lang="en-GB" b="1" dirty="0"/>
              <a:t>Lesson 5: </a:t>
            </a:r>
            <a:r>
              <a:rPr lang="en-GB" dirty="0"/>
              <a:t>How has the significance of the Meeting House changed over time?</a:t>
            </a:r>
          </a:p>
          <a:p>
            <a:pPr algn="ctr"/>
            <a:r>
              <a:rPr lang="en-GB" b="1" dirty="0"/>
              <a:t>Lesson 6 (outcome activity): </a:t>
            </a:r>
            <a:r>
              <a:rPr lang="en-GB" dirty="0"/>
              <a:t>How can we record and share the history of the Meeting House?</a:t>
            </a:r>
          </a:p>
        </p:txBody>
      </p:sp>
    </p:spTree>
    <p:extLst>
      <p:ext uri="{BB962C8B-B14F-4D97-AF65-F5344CB8AC3E}">
        <p14:creationId xmlns:p14="http://schemas.microsoft.com/office/powerpoint/2010/main" val="31554839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B87B-6FF3-411D-B326-3BAF54D5B900}"/>
              </a:ext>
            </a:extLst>
          </p:cNvPr>
          <p:cNvSpPr>
            <a:spLocks noGrp="1"/>
          </p:cNvSpPr>
          <p:nvPr>
            <p:ph type="ctrTitle"/>
          </p:nvPr>
        </p:nvSpPr>
        <p:spPr/>
        <p:txBody>
          <a:bodyPr>
            <a:normAutofit/>
          </a:bodyPr>
          <a:lstStyle/>
          <a:p>
            <a:r>
              <a:rPr lang="en-GB" sz="9600" b="1" dirty="0"/>
              <a:t>Lesson 6</a:t>
            </a:r>
          </a:p>
        </p:txBody>
      </p:sp>
      <p:sp>
        <p:nvSpPr>
          <p:cNvPr id="3" name="Subtitle 2">
            <a:extLst>
              <a:ext uri="{FF2B5EF4-FFF2-40B4-BE49-F238E27FC236}">
                <a16:creationId xmlns:a16="http://schemas.microsoft.com/office/drawing/2014/main" id="{68FF8D73-8865-4DF8-9EF9-31C1FEF39693}"/>
              </a:ext>
            </a:extLst>
          </p:cNvPr>
          <p:cNvSpPr>
            <a:spLocks noGrp="1"/>
          </p:cNvSpPr>
          <p:nvPr>
            <p:ph type="subTitle" idx="1"/>
          </p:nvPr>
        </p:nvSpPr>
        <p:spPr/>
        <p:txBody>
          <a:bodyPr>
            <a:normAutofit/>
          </a:bodyPr>
          <a:lstStyle/>
          <a:p>
            <a:r>
              <a:rPr lang="en-GB" sz="3600" dirty="0"/>
              <a:t>How can we record and share the history of the Meeting House?</a:t>
            </a:r>
          </a:p>
        </p:txBody>
      </p:sp>
    </p:spTree>
    <p:extLst>
      <p:ext uri="{BB962C8B-B14F-4D97-AF65-F5344CB8AC3E}">
        <p14:creationId xmlns:p14="http://schemas.microsoft.com/office/powerpoint/2010/main" val="28616243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E837C5-B073-46DB-BD4A-6E4657E985B0}"/>
              </a:ext>
            </a:extLst>
          </p:cNvPr>
          <p:cNvSpPr txBox="1"/>
          <p:nvPr/>
        </p:nvSpPr>
        <p:spPr>
          <a:xfrm>
            <a:off x="301558" y="102478"/>
            <a:ext cx="11614825" cy="649472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panose="020F0502020204030204"/>
                <a:ea typeface="+mn-ea"/>
                <a:cs typeface="+mn-cs"/>
              </a:rPr>
              <a:t>Lesson 6 overview</a:t>
            </a:r>
          </a:p>
          <a:p>
            <a:pPr marL="571500" marR="0" lvl="0" indent="-571500" algn="ctr" defTabSz="914400" rtl="0" eaLnBrk="1" fontAlgn="auto" latinLnBrk="0" hangingPunct="1">
              <a:lnSpc>
                <a:spcPct val="200000"/>
              </a:lnSpc>
              <a:spcBef>
                <a:spcPts val="0"/>
              </a:spcBef>
              <a:spcAft>
                <a:spcPts val="60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Final outcome</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What are the key moments in the life of the Meeting House?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How can we represent these moments?</a:t>
            </a:r>
            <a:endPar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Activity 1:</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 Creating our 3D timeline display</a:t>
            </a: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Activity 2: </a:t>
            </a: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Tracking the significance of the Meeting House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571500" marR="0" lvl="0" indent="-571500" algn="ctr"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Plenary</a:t>
            </a:r>
          </a:p>
        </p:txBody>
      </p:sp>
    </p:spTree>
    <p:extLst>
      <p:ext uri="{BB962C8B-B14F-4D97-AF65-F5344CB8AC3E}">
        <p14:creationId xmlns:p14="http://schemas.microsoft.com/office/powerpoint/2010/main" val="12501900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D959F4-7A0C-2D03-97C4-EF472D8E2C60}"/>
              </a:ext>
            </a:extLst>
          </p:cNvPr>
          <p:cNvSpPr txBox="1"/>
          <p:nvPr/>
        </p:nvSpPr>
        <p:spPr>
          <a:xfrm>
            <a:off x="1174955" y="314632"/>
            <a:ext cx="984209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prstClr val="black"/>
                </a:solidFill>
                <a:effectLst/>
                <a:uLnTx/>
                <a:uFillTx/>
                <a:latin typeface="Calibri" panose="020F0502020204030204"/>
                <a:ea typeface="+mn-ea"/>
                <a:cs typeface="+mn-cs"/>
              </a:rPr>
              <a:t>Final outcome </a:t>
            </a:r>
          </a:p>
        </p:txBody>
      </p:sp>
      <p:sp>
        <p:nvSpPr>
          <p:cNvPr id="3" name="TextBox 2">
            <a:extLst>
              <a:ext uri="{FF2B5EF4-FFF2-40B4-BE49-F238E27FC236}">
                <a16:creationId xmlns:a16="http://schemas.microsoft.com/office/drawing/2014/main" id="{F7F8FC34-4F77-E647-20FB-5CB25B3A95A2}"/>
              </a:ext>
            </a:extLst>
          </p:cNvPr>
          <p:cNvSpPr txBox="1"/>
          <p:nvPr/>
        </p:nvSpPr>
        <p:spPr>
          <a:xfrm>
            <a:off x="993058" y="1700981"/>
            <a:ext cx="10135385"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To share with others what we have learnt, we will work together to create a 3D timeline showing the history of the Meeting House.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We will then share this timeline with our school community and the people who help to look after the Meeting House.</a:t>
            </a:r>
          </a:p>
        </p:txBody>
      </p:sp>
    </p:spTree>
    <p:extLst>
      <p:ext uri="{BB962C8B-B14F-4D97-AF65-F5344CB8AC3E}">
        <p14:creationId xmlns:p14="http://schemas.microsoft.com/office/powerpoint/2010/main" val="30965430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D959F4-7A0C-2D03-97C4-EF472D8E2C60}"/>
              </a:ext>
            </a:extLst>
          </p:cNvPr>
          <p:cNvSpPr txBox="1"/>
          <p:nvPr/>
        </p:nvSpPr>
        <p:spPr>
          <a:xfrm>
            <a:off x="2236839" y="3048000"/>
            <a:ext cx="8155858"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prstClr val="black"/>
                </a:solidFill>
                <a:effectLst/>
                <a:uLnTx/>
                <a:uFillTx/>
                <a:latin typeface="Calibri" panose="020F0502020204030204"/>
                <a:ea typeface="+mn-ea"/>
                <a:cs typeface="+mn-cs"/>
              </a:rPr>
              <a:t>What do you think are the key moments in the life of the Meeting House? </a:t>
            </a:r>
          </a:p>
        </p:txBody>
      </p:sp>
      <p:sp>
        <p:nvSpPr>
          <p:cNvPr id="4" name="TextBox 3">
            <a:extLst>
              <a:ext uri="{FF2B5EF4-FFF2-40B4-BE49-F238E27FC236}">
                <a16:creationId xmlns:a16="http://schemas.microsoft.com/office/drawing/2014/main" id="{9961FAF9-776B-C2D0-487B-69B85AB00DD7}"/>
              </a:ext>
            </a:extLst>
          </p:cNvPr>
          <p:cNvSpPr txBox="1"/>
          <p:nvPr/>
        </p:nvSpPr>
        <p:spPr>
          <a:xfrm>
            <a:off x="265471" y="265471"/>
            <a:ext cx="1185770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Think about the work that we have done and what you have learnt about the Meeting House. In pairs/small groups, can you come up with three to five key moments in the life of the Meeting House?</a:t>
            </a:r>
          </a:p>
        </p:txBody>
      </p:sp>
    </p:spTree>
    <p:extLst>
      <p:ext uri="{BB962C8B-B14F-4D97-AF65-F5344CB8AC3E}">
        <p14:creationId xmlns:p14="http://schemas.microsoft.com/office/powerpoint/2010/main" val="28412585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D959F4-7A0C-2D03-97C4-EF472D8E2C60}"/>
              </a:ext>
            </a:extLst>
          </p:cNvPr>
          <p:cNvSpPr txBox="1"/>
          <p:nvPr/>
        </p:nvSpPr>
        <p:spPr>
          <a:xfrm>
            <a:off x="68094" y="98323"/>
            <a:ext cx="12025582"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panose="020F0502020204030204"/>
                <a:ea typeface="+mn-ea"/>
                <a:cs typeface="+mn-cs"/>
              </a:rPr>
              <a:t>What are the key moments in the life of the Meeting House? </a:t>
            </a:r>
          </a:p>
        </p:txBody>
      </p:sp>
      <p:sp>
        <p:nvSpPr>
          <p:cNvPr id="3" name="TextBox 2">
            <a:extLst>
              <a:ext uri="{FF2B5EF4-FFF2-40B4-BE49-F238E27FC236}">
                <a16:creationId xmlns:a16="http://schemas.microsoft.com/office/drawing/2014/main" id="{AC5D3712-9FB7-1F43-2C1B-68A49188A33C}"/>
              </a:ext>
            </a:extLst>
          </p:cNvPr>
          <p:cNvSpPr txBox="1"/>
          <p:nvPr/>
        </p:nvSpPr>
        <p:spPr>
          <a:xfrm>
            <a:off x="752168" y="1603866"/>
            <a:ext cx="10687664" cy="5078313"/>
          </a:xfrm>
          <a:prstGeom prst="rect">
            <a:avLst/>
          </a:prstGeom>
          <a:noFill/>
        </p:spPr>
        <p:txBody>
          <a:bodyPr wrap="square" rtlCol="0">
            <a:spAutoFit/>
          </a:bodyPr>
          <a:lstStyle/>
          <a:p>
            <a:pPr marL="457200" marR="0" lvl="0" indent="-457200" algn="ctr" defTabSz="914400" rtl="0" eaLnBrk="1" fontAlgn="auto" latinLnBrk="0" hangingPunct="1">
              <a:lnSpc>
                <a:spcPct val="100000"/>
              </a:lnSpc>
              <a:spcBef>
                <a:spcPts val="0"/>
              </a:spcBef>
              <a:spcAft>
                <a:spcPts val="0"/>
              </a:spcAft>
              <a:buClrTx/>
              <a:buSzTx/>
              <a:buFontTx/>
              <a:buAutoNum type="arabicPeriod"/>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The land is given to build the Meeting House.</a:t>
            </a:r>
          </a:p>
          <a:p>
            <a:pPr marL="457200" marR="0" lvl="0" indent="-457200" algn="ctr" defTabSz="914400" rtl="0" eaLnBrk="1" fontAlgn="auto" latinLnBrk="0" hangingPunct="1">
              <a:lnSpc>
                <a:spcPct val="100000"/>
              </a:lnSpc>
              <a:spcBef>
                <a:spcPts val="0"/>
              </a:spcBef>
              <a:spcAft>
                <a:spcPts val="0"/>
              </a:spcAft>
              <a:buClrTx/>
              <a:buSzTx/>
              <a:buFontTx/>
              <a:buAutoNum type="arabicPeriod"/>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The Meeting House is rebuilt and extended.</a:t>
            </a:r>
          </a:p>
          <a:p>
            <a:pPr marL="457200" marR="0" lvl="0" indent="-457200" algn="ctr" defTabSz="914400" rtl="0" eaLnBrk="1" fontAlgn="auto" latinLnBrk="0" hangingPunct="1">
              <a:lnSpc>
                <a:spcPct val="100000"/>
              </a:lnSpc>
              <a:spcBef>
                <a:spcPts val="0"/>
              </a:spcBef>
              <a:spcAft>
                <a:spcPts val="0"/>
              </a:spcAft>
              <a:buClrTx/>
              <a:buSzTx/>
              <a:buFontTx/>
              <a:buAutoNum type="arabicPeriod"/>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Lots of families visit the Meeting House regularly.</a:t>
            </a:r>
          </a:p>
          <a:p>
            <a:pPr marL="457200" marR="0" lvl="0" indent="-457200" algn="ctr" defTabSz="914400" rtl="0" eaLnBrk="1" fontAlgn="auto" latinLnBrk="0" hangingPunct="1">
              <a:lnSpc>
                <a:spcPct val="100000"/>
              </a:lnSpc>
              <a:spcBef>
                <a:spcPts val="0"/>
              </a:spcBef>
              <a:spcAft>
                <a:spcPts val="0"/>
              </a:spcAft>
              <a:buClrTx/>
              <a:buSzTx/>
              <a:buFontTx/>
              <a:buAutoNum type="arabicPeriod"/>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The railway comes to Yatton and a new meeting house is built.</a:t>
            </a:r>
          </a:p>
          <a:p>
            <a:pPr marL="457200" marR="0" lvl="0" indent="-457200" algn="ctr" defTabSz="914400" rtl="0" eaLnBrk="1" fontAlgn="auto" latinLnBrk="0" hangingPunct="1">
              <a:lnSpc>
                <a:spcPct val="100000"/>
              </a:lnSpc>
              <a:spcBef>
                <a:spcPts val="0"/>
              </a:spcBef>
              <a:spcAft>
                <a:spcPts val="0"/>
              </a:spcAft>
              <a:buClrTx/>
              <a:buSzTx/>
              <a:buFontTx/>
              <a:buAutoNum type="arabicPeriod"/>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The Meeting House is abandoned and becomes overgrown.</a:t>
            </a:r>
          </a:p>
          <a:p>
            <a:pPr marL="457200" marR="0" lvl="0" indent="-457200" algn="ctr" defTabSz="914400" rtl="0" eaLnBrk="1" fontAlgn="auto" latinLnBrk="0" hangingPunct="1">
              <a:lnSpc>
                <a:spcPct val="100000"/>
              </a:lnSpc>
              <a:spcBef>
                <a:spcPts val="0"/>
              </a:spcBef>
              <a:spcAft>
                <a:spcPts val="0"/>
              </a:spcAft>
              <a:buClrTx/>
              <a:buSzTx/>
              <a:buFontTx/>
              <a:buAutoNum type="arabicPeriod"/>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It becomes a listed building and is repaired. </a:t>
            </a:r>
          </a:p>
          <a:p>
            <a:pPr marL="457200" marR="0" lvl="0" indent="-457200" algn="ctr" defTabSz="914400" rtl="0" eaLnBrk="1" fontAlgn="auto" latinLnBrk="0" hangingPunct="1">
              <a:lnSpc>
                <a:spcPct val="100000"/>
              </a:lnSpc>
              <a:spcBef>
                <a:spcPts val="0"/>
              </a:spcBef>
              <a:spcAft>
                <a:spcPts val="0"/>
              </a:spcAft>
              <a:buClrTx/>
              <a:buSzTx/>
              <a:buFontTx/>
              <a:buAutoNum type="arabicPeriod"/>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Regular meetings start again.</a:t>
            </a:r>
          </a:p>
        </p:txBody>
      </p:sp>
    </p:spTree>
    <p:extLst>
      <p:ext uri="{BB962C8B-B14F-4D97-AF65-F5344CB8AC3E}">
        <p14:creationId xmlns:p14="http://schemas.microsoft.com/office/powerpoint/2010/main" val="37083745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D959F4-7A0C-2D03-97C4-EF472D8E2C60}"/>
              </a:ext>
            </a:extLst>
          </p:cNvPr>
          <p:cNvSpPr txBox="1"/>
          <p:nvPr/>
        </p:nvSpPr>
        <p:spPr>
          <a:xfrm>
            <a:off x="214008" y="0"/>
            <a:ext cx="1175184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prstClr val="black"/>
                </a:solidFill>
                <a:effectLst/>
                <a:uLnTx/>
                <a:uFillTx/>
                <a:latin typeface="Calibri" panose="020F0502020204030204"/>
                <a:ea typeface="+mn-ea"/>
                <a:cs typeface="+mn-cs"/>
              </a:rPr>
              <a:t>How could we represent these moments on our 3D timeline?</a:t>
            </a:r>
          </a:p>
        </p:txBody>
      </p:sp>
      <p:sp>
        <p:nvSpPr>
          <p:cNvPr id="3" name="TextBox 2">
            <a:extLst>
              <a:ext uri="{FF2B5EF4-FFF2-40B4-BE49-F238E27FC236}">
                <a16:creationId xmlns:a16="http://schemas.microsoft.com/office/drawing/2014/main" id="{A8F0FAEC-F62F-F110-B590-264F365BED69}"/>
              </a:ext>
            </a:extLst>
          </p:cNvPr>
          <p:cNvSpPr txBox="1"/>
          <p:nvPr/>
        </p:nvSpPr>
        <p:spPr>
          <a:xfrm>
            <a:off x="589935" y="1936955"/>
            <a:ext cx="10962968" cy="31085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We will need to build a model to represent each moment in the Meeting House’s history to go on our timeline.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srgbClr val="FF0000"/>
                </a:solidFill>
                <a:effectLst/>
                <a:uLnTx/>
                <a:uFillTx/>
                <a:latin typeface="Calibri" panose="020F0502020204030204"/>
                <a:ea typeface="+mn-ea"/>
                <a:cs typeface="+mn-cs"/>
              </a:rPr>
              <a:t>Example: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To show the railway coming to Yatton, which led to the Meeting House becoming less popular, you could make a model of a steam train. </a:t>
            </a:r>
          </a:p>
        </p:txBody>
      </p:sp>
    </p:spTree>
    <p:extLst>
      <p:ext uri="{BB962C8B-B14F-4D97-AF65-F5344CB8AC3E}">
        <p14:creationId xmlns:p14="http://schemas.microsoft.com/office/powerpoint/2010/main" val="36353534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573932" y="-461230"/>
            <a:ext cx="11061885"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Activity 1</a:t>
            </a:r>
          </a:p>
        </p:txBody>
      </p:sp>
      <p:sp>
        <p:nvSpPr>
          <p:cNvPr id="7" name="TextBox 6">
            <a:extLst>
              <a:ext uri="{FF2B5EF4-FFF2-40B4-BE49-F238E27FC236}">
                <a16:creationId xmlns:a16="http://schemas.microsoft.com/office/drawing/2014/main" id="{DF37C63C-941F-4B03-9360-E8633D84A548}"/>
              </a:ext>
            </a:extLst>
          </p:cNvPr>
          <p:cNvSpPr txBox="1"/>
          <p:nvPr/>
        </p:nvSpPr>
        <p:spPr>
          <a:xfrm>
            <a:off x="496111" y="1711225"/>
            <a:ext cx="11326276" cy="230832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Calibri"/>
              </a:rPr>
              <a:t>In groups, you will each be given one of the significant moments to represent on our timeline. You can make a model using the resources provided, but it must be clear what moment your model is showing.</a:t>
            </a:r>
          </a:p>
        </p:txBody>
      </p:sp>
    </p:spTree>
    <p:extLst>
      <p:ext uri="{BB962C8B-B14F-4D97-AF65-F5344CB8AC3E}">
        <p14:creationId xmlns:p14="http://schemas.microsoft.com/office/powerpoint/2010/main" val="7451131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120A1-931E-45AC-83A0-807235F93CEF}"/>
              </a:ext>
            </a:extLst>
          </p:cNvPr>
          <p:cNvSpPr/>
          <p:nvPr/>
        </p:nvSpPr>
        <p:spPr>
          <a:xfrm>
            <a:off x="823273" y="-461230"/>
            <a:ext cx="10558089"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Activity 2</a:t>
            </a:r>
          </a:p>
        </p:txBody>
      </p:sp>
      <p:sp>
        <p:nvSpPr>
          <p:cNvPr id="7" name="TextBox 6">
            <a:extLst>
              <a:ext uri="{FF2B5EF4-FFF2-40B4-BE49-F238E27FC236}">
                <a16:creationId xmlns:a16="http://schemas.microsoft.com/office/drawing/2014/main" id="{DF37C63C-941F-4B03-9360-E8633D84A548}"/>
              </a:ext>
            </a:extLst>
          </p:cNvPr>
          <p:cNvSpPr txBox="1"/>
          <p:nvPr/>
        </p:nvSpPr>
        <p:spPr>
          <a:xfrm>
            <a:off x="457200" y="983638"/>
            <a:ext cx="11284667" cy="175432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Calibri"/>
              </a:rPr>
              <a:t>We will now colour-code each model to show how significant the Meeting House was to Claverham at each point.</a:t>
            </a:r>
          </a:p>
        </p:txBody>
      </p:sp>
      <p:grpSp>
        <p:nvGrpSpPr>
          <p:cNvPr id="4" name="Group 3">
            <a:extLst>
              <a:ext uri="{FF2B5EF4-FFF2-40B4-BE49-F238E27FC236}">
                <a16:creationId xmlns:a16="http://schemas.microsoft.com/office/drawing/2014/main" id="{73E160E9-CB00-0ECB-12B2-B7F623AB23B8}"/>
              </a:ext>
            </a:extLst>
          </p:cNvPr>
          <p:cNvGrpSpPr/>
          <p:nvPr/>
        </p:nvGrpSpPr>
        <p:grpSpPr>
          <a:xfrm>
            <a:off x="2000749" y="3429000"/>
            <a:ext cx="8018359" cy="2225841"/>
            <a:chOff x="2030802" y="3121891"/>
            <a:chExt cx="8018359" cy="2225841"/>
          </a:xfrm>
        </p:grpSpPr>
        <p:sp>
          <p:nvSpPr>
            <p:cNvPr id="8" name="Oval 7">
              <a:extLst>
                <a:ext uri="{FF2B5EF4-FFF2-40B4-BE49-F238E27FC236}">
                  <a16:creationId xmlns:a16="http://schemas.microsoft.com/office/drawing/2014/main" id="{8FB39D1F-C7A1-FAF5-8C6C-419EC51A2E4C}"/>
                </a:ext>
              </a:extLst>
            </p:cNvPr>
            <p:cNvSpPr/>
            <p:nvPr/>
          </p:nvSpPr>
          <p:spPr>
            <a:xfrm>
              <a:off x="2163618" y="3191164"/>
              <a:ext cx="1766453" cy="167409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D6FD2A47-CE67-ECFE-1901-046098BAF7BE}"/>
                </a:ext>
              </a:extLst>
            </p:cNvPr>
            <p:cNvSpPr/>
            <p:nvPr/>
          </p:nvSpPr>
          <p:spPr>
            <a:xfrm>
              <a:off x="8282708" y="3121891"/>
              <a:ext cx="1766453" cy="167409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A0FE5527-E8EC-0788-B000-821883FB7855}"/>
                </a:ext>
              </a:extLst>
            </p:cNvPr>
            <p:cNvSpPr/>
            <p:nvPr/>
          </p:nvSpPr>
          <p:spPr>
            <a:xfrm>
              <a:off x="5211617" y="3191163"/>
              <a:ext cx="1766453" cy="167409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AEF5503-B57F-BF44-99BA-9469D73A95EE}"/>
                </a:ext>
              </a:extLst>
            </p:cNvPr>
            <p:cNvSpPr txBox="1"/>
            <p:nvPr/>
          </p:nvSpPr>
          <p:spPr>
            <a:xfrm>
              <a:off x="2030802" y="4978399"/>
              <a:ext cx="20320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Not very significant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5D7E5D7E-1AFA-C12D-C0C2-37A6BCB05EB3}"/>
                </a:ext>
              </a:extLst>
            </p:cNvPr>
            <p:cNvSpPr txBox="1"/>
            <p:nvPr/>
          </p:nvSpPr>
          <p:spPr>
            <a:xfrm>
              <a:off x="5209309" y="4978400"/>
              <a:ext cx="17664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Fairly significant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B72B6F34-15CD-023E-C748-BB18A5712DEF}"/>
                </a:ext>
              </a:extLst>
            </p:cNvPr>
            <p:cNvSpPr txBox="1"/>
            <p:nvPr/>
          </p:nvSpPr>
          <p:spPr>
            <a:xfrm>
              <a:off x="8282707" y="4978399"/>
              <a:ext cx="17664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Very significant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4580721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38B8F88-CF35-4AC2-98F3-E9E2DCAC6023}"/>
              </a:ext>
            </a:extLst>
          </p:cNvPr>
          <p:cNvSpPr txBox="1"/>
          <p:nvPr/>
        </p:nvSpPr>
        <p:spPr>
          <a:xfrm>
            <a:off x="432619" y="1351508"/>
            <a:ext cx="11326762" cy="415498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dirty="0">
                <a:ln>
                  <a:noFill/>
                </a:ln>
                <a:solidFill>
                  <a:prstClr val="black"/>
                </a:solidFill>
                <a:effectLst/>
                <a:uLnTx/>
                <a:uFillTx/>
                <a:latin typeface="Calibri" panose="020F0502020204030204"/>
                <a:ea typeface="+mn-ea"/>
                <a:cs typeface="+mn-cs"/>
              </a:rPr>
              <a:t>What do you think might impact the significance of the Meeting House in the future?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dirty="0">
                <a:ln>
                  <a:noFill/>
                </a:ln>
                <a:solidFill>
                  <a:prstClr val="black"/>
                </a:solidFill>
                <a:effectLst/>
                <a:uLnTx/>
                <a:uFillTx/>
                <a:latin typeface="Calibri" panose="020F0502020204030204"/>
                <a:ea typeface="+mn-ea"/>
                <a:cs typeface="+mn-cs"/>
              </a:rPr>
              <a:t>Remember that the Quakers were given the land for 2,000 years and they have only used it for 350 years – there’s a lot of time left!</a:t>
            </a:r>
          </a:p>
        </p:txBody>
      </p:sp>
      <p:sp>
        <p:nvSpPr>
          <p:cNvPr id="11" name="Rectangle 10">
            <a:extLst>
              <a:ext uri="{FF2B5EF4-FFF2-40B4-BE49-F238E27FC236}">
                <a16:creationId xmlns:a16="http://schemas.microsoft.com/office/drawing/2014/main" id="{9A55F4E4-F71E-41EC-98A9-C6DDE10AC367}"/>
              </a:ext>
            </a:extLst>
          </p:cNvPr>
          <p:cNvSpPr/>
          <p:nvPr/>
        </p:nvSpPr>
        <p:spPr>
          <a:xfrm>
            <a:off x="603316" y="-442377"/>
            <a:ext cx="11001781" cy="20506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alibri" panose="020F0502020204030204"/>
                <a:ea typeface="+mn-ea"/>
                <a:cs typeface="+mn-cs"/>
              </a:rPr>
              <a:t>Plenary</a:t>
            </a:r>
          </a:p>
        </p:txBody>
      </p:sp>
    </p:spTree>
    <p:extLst>
      <p:ext uri="{BB962C8B-B14F-4D97-AF65-F5344CB8AC3E}">
        <p14:creationId xmlns:p14="http://schemas.microsoft.com/office/powerpoint/2010/main" val="840075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27FF23368C1994C92190B190005AC5F" ma:contentTypeVersion="10" ma:contentTypeDescription="Create a new document." ma:contentTypeScope="" ma:versionID="27c64e0663d95c0fac70749b49f462dc">
  <xsd:schema xmlns:xsd="http://www.w3.org/2001/XMLSchema" xmlns:xs="http://www.w3.org/2001/XMLSchema" xmlns:p="http://schemas.microsoft.com/office/2006/metadata/properties" xmlns:ns2="dd9ccef1-90cc-4e0b-a1ce-dc802115fcd2" targetNamespace="http://schemas.microsoft.com/office/2006/metadata/properties" ma:root="true" ma:fieldsID="b5d0e39ea00a2dcd376d335003871191" ns2:_="">
    <xsd:import namespace="dd9ccef1-90cc-4e0b-a1ce-dc802115fcd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9ccef1-90cc-4e0b-a1ce-dc802115fc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DF5AD6-3E5C-4599-9459-77D04E1E05F0}"/>
</file>

<file path=customXml/itemProps2.xml><?xml version="1.0" encoding="utf-8"?>
<ds:datastoreItem xmlns:ds="http://schemas.openxmlformats.org/officeDocument/2006/customXml" ds:itemID="{86CDEE66-FAAE-4070-AE7E-59FC647A8B22}"/>
</file>

<file path=docProps/app.xml><?xml version="1.0" encoding="utf-8"?>
<Properties xmlns="http://schemas.openxmlformats.org/officeDocument/2006/extended-properties" xmlns:vt="http://schemas.openxmlformats.org/officeDocument/2006/docPropsVTypes">
  <TotalTime>0</TotalTime>
  <Words>5052</Words>
  <Application>Microsoft Office PowerPoint</Application>
  <PresentationFormat>Widescreen</PresentationFormat>
  <Paragraphs>522</Paragraphs>
  <Slides>86</Slides>
  <Notes>54</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86</vt:i4>
      </vt:variant>
    </vt:vector>
  </HeadingPairs>
  <TitlesOfParts>
    <vt:vector size="95" baseType="lpstr">
      <vt:lpstr>Arial</vt:lpstr>
      <vt:lpstr>Calibri</vt:lpstr>
      <vt:lpstr>Calibri Light</vt:lpstr>
      <vt:lpstr>Lucida Sans Unicode</vt:lpstr>
      <vt:lpstr>Roboto Slab</vt:lpstr>
      <vt:lpstr>Source Sans Pro</vt:lpstr>
      <vt:lpstr>Symbol</vt:lpstr>
      <vt:lpstr>Wingdings</vt:lpstr>
      <vt:lpstr>Office Theme</vt:lpstr>
      <vt:lpstr>Enquiry question Why is the Meeting House a significant place in the history of Claverham? </vt:lpstr>
      <vt:lpstr>Enquiry overview</vt:lpstr>
      <vt:lpstr>Lesson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Enquiry question Why is the Meeting House a significant place in the history of Claverham? </vt:lpstr>
      <vt:lpstr>Enquiry overview</vt:lpstr>
      <vt:lpstr>Lesson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Enquiry question Why is the Meeting House a significant place in the history of Claverham? </vt:lpstr>
      <vt:lpstr>Enquiry overview</vt:lpstr>
      <vt:lpstr>Lesson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Enquiry question Why is the Meeting House a significant place in the history of Claverham? </vt:lpstr>
      <vt:lpstr>Enquiry overview</vt:lpstr>
      <vt:lpstr>Lesson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Enquiry question Why is the Meeting House a significant place in the history of Claverham? </vt:lpstr>
      <vt:lpstr>PowerPoint Presentation</vt:lpstr>
      <vt:lpstr>PowerPoint Presentation</vt:lpstr>
      <vt:lpstr>Enquiry overview</vt:lpstr>
      <vt:lpstr>Lesson 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Enquiry question Why is the Meeting House a significant place in the history of Claverham? </vt:lpstr>
      <vt:lpstr>Enquiry overview</vt:lpstr>
      <vt:lpstr>Lesson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Enquiry question Why is the Meeting House a significant place in the history of Claverham? </dc:title>
  <dc:creator>Fern Hunt</dc:creator>
  <cp:lastModifiedBy>Maheema Chanrai</cp:lastModifiedBy>
  <cp:revision>1</cp:revision>
  <dcterms:created xsi:type="dcterms:W3CDTF">2023-04-04T08:43:07Z</dcterms:created>
  <dcterms:modified xsi:type="dcterms:W3CDTF">2023-04-04T08:43:41Z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